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5"/>
  </p:notesMasterIdLst>
  <p:handoutMasterIdLst>
    <p:handoutMasterId r:id="rId36"/>
  </p:handoutMasterIdLst>
  <p:sldIdLst>
    <p:sldId id="256" r:id="rId8"/>
    <p:sldId id="1775" r:id="rId9"/>
    <p:sldId id="1748" r:id="rId10"/>
    <p:sldId id="1750" r:id="rId11"/>
    <p:sldId id="1771" r:id="rId12"/>
    <p:sldId id="1752" r:id="rId13"/>
    <p:sldId id="1770" r:id="rId14"/>
    <p:sldId id="1753" r:id="rId15"/>
    <p:sldId id="1754" r:id="rId16"/>
    <p:sldId id="1766" r:id="rId17"/>
    <p:sldId id="1755" r:id="rId18"/>
    <p:sldId id="1772" r:id="rId19"/>
    <p:sldId id="1776" r:id="rId20"/>
    <p:sldId id="1773" r:id="rId21"/>
    <p:sldId id="1758" r:id="rId22"/>
    <p:sldId id="1782" r:id="rId23"/>
    <p:sldId id="1769" r:id="rId24"/>
    <p:sldId id="1759" r:id="rId25"/>
    <p:sldId id="1767" r:id="rId26"/>
    <p:sldId id="1777" r:id="rId27"/>
    <p:sldId id="1751" r:id="rId28"/>
    <p:sldId id="1778" r:id="rId29"/>
    <p:sldId id="1779" r:id="rId30"/>
    <p:sldId id="1780" r:id="rId31"/>
    <p:sldId id="1781" r:id="rId32"/>
    <p:sldId id="1756" r:id="rId33"/>
    <p:sldId id="1762" r:id="rId3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 id="{82884CC8-64E1-4CFE-9ADB-320B37E0B1C6}">
          <p14:sldIdLst>
            <p14:sldId id="256"/>
            <p14:sldId id="1775"/>
            <p14:sldId id="1748"/>
            <p14:sldId id="1750"/>
            <p14:sldId id="1771"/>
            <p14:sldId id="1752"/>
            <p14:sldId id="1770"/>
            <p14:sldId id="1753"/>
            <p14:sldId id="1754"/>
            <p14:sldId id="1766"/>
            <p14:sldId id="1755"/>
            <p14:sldId id="1772"/>
            <p14:sldId id="1776"/>
            <p14:sldId id="1773"/>
            <p14:sldId id="1758"/>
            <p14:sldId id="1782"/>
            <p14:sldId id="1769"/>
            <p14:sldId id="1759"/>
            <p14:sldId id="1767"/>
            <p14:sldId id="1777"/>
            <p14:sldId id="1751"/>
            <p14:sldId id="1778"/>
            <p14:sldId id="1779"/>
            <p14:sldId id="1780"/>
            <p14:sldId id="1781"/>
            <p14:sldId id="1756"/>
            <p14:sldId id="17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3"/>
    <a:srgbClr val="59B4D9"/>
    <a:srgbClr val="EBEBEB"/>
    <a:srgbClr val="FFFFFF"/>
    <a:srgbClr val="FFF100"/>
    <a:srgbClr val="75757A"/>
    <a:srgbClr val="3C3C41"/>
    <a:srgbClr val="30E5D0"/>
    <a:srgbClr val="008272"/>
    <a:srgbClr val="0777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12" autoAdjust="0"/>
    <p:restoredTop sz="93842" autoAdjust="0"/>
  </p:normalViewPr>
  <p:slideViewPr>
    <p:cSldViewPr snapToGrid="0">
      <p:cViewPr varScale="1">
        <p:scale>
          <a:sx n="62" d="100"/>
          <a:sy n="62" d="100"/>
        </p:scale>
        <p:origin x="544" y="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4/19/2022 1:43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4/19/2022 1:42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Understand data analysis</a:t>
            </a:r>
          </a:p>
          <a:p>
            <a:pPr marL="171450" indent="-171450" algn="l">
              <a:buFont typeface="Arial" panose="020B0604020202020204" pitchFamily="34" charset="0"/>
              <a:buChar char="•"/>
            </a:pPr>
            <a:r>
              <a:rPr lang="en-US" b="0" i="0" dirty="0">
                <a:solidFill>
                  <a:srgbClr val="D4D4D4"/>
                </a:solidFill>
                <a:effectLst/>
                <a:latin typeface="-apple-system"/>
              </a:rPr>
              <a:t>Get started with Power BI</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378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1060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the activities and analysis that you will learn and use with Power BI typically follow a common flow.</a:t>
            </a:r>
          </a:p>
          <a:p>
            <a:pPr marL="171450" indent="-171450">
              <a:buFont typeface="Arial" panose="020B0604020202020204" pitchFamily="34" charset="0"/>
              <a:buChar char="•"/>
            </a:pPr>
            <a:r>
              <a:rPr lang="en-US" b="0" i="0" dirty="0">
                <a:solidFill>
                  <a:srgbClr val="D4D4D4"/>
                </a:solidFill>
                <a:effectLst/>
                <a:latin typeface="-apple-system"/>
              </a:rPr>
              <a:t>Bring data in to the Power BI where the data is cleaned, transformed, and modeled, and reports are created.</a:t>
            </a:r>
          </a:p>
          <a:p>
            <a:pPr marL="171450" indent="-171450">
              <a:buFont typeface="Arial" panose="020B0604020202020204" pitchFamily="34" charset="0"/>
              <a:buChar char="•"/>
            </a:pPr>
            <a:r>
              <a:rPr lang="en-US" b="0" i="0" dirty="0">
                <a:solidFill>
                  <a:srgbClr val="D4D4D4"/>
                </a:solidFill>
                <a:effectLst/>
                <a:latin typeface="-apple-system"/>
              </a:rPr>
              <a:t>The reports are published to the Power BI service where you build dashboards or create new visualizations.</a:t>
            </a:r>
          </a:p>
          <a:p>
            <a:pPr marL="171450" indent="-171450">
              <a:buFont typeface="Arial" panose="020B0604020202020204" pitchFamily="34" charset="0"/>
              <a:buChar char="•"/>
            </a:pPr>
            <a:r>
              <a:rPr lang="en-US" b="0" i="0" dirty="0">
                <a:solidFill>
                  <a:srgbClr val="D4D4D4"/>
                </a:solidFill>
                <a:effectLst/>
                <a:latin typeface="-apple-system"/>
              </a:rPr>
              <a:t>Share dashboards and other Power BI assets with others, especially people who are on the go.</a:t>
            </a:r>
          </a:p>
          <a:p>
            <a:pPr marL="171450" indent="-171450">
              <a:buFont typeface="Arial" panose="020B0604020202020204" pitchFamily="34" charset="0"/>
              <a:buChar char="•"/>
            </a:pPr>
            <a:r>
              <a:rPr lang="en-US" b="0" i="0" dirty="0">
                <a:solidFill>
                  <a:srgbClr val="D4D4D4"/>
                </a:solidFill>
                <a:effectLst/>
                <a:latin typeface="-apple-system"/>
              </a:rPr>
              <a:t>View and interact with shared reports and dashboards in the Power BI mobile apps.</a:t>
            </a:r>
          </a:p>
          <a:p>
            <a:pPr marL="0" indent="0">
              <a:buFont typeface="Arial" panose="020B0604020202020204" pitchFamily="34" charset="0"/>
              <a:buNone/>
            </a:pPr>
            <a:endParaRPr lang="en-US" b="0" i="0" dirty="0">
              <a:solidFill>
                <a:srgbClr val="D4D4D4"/>
              </a:solidFill>
              <a:effectLst/>
              <a:latin typeface="-apple-system"/>
            </a:endParaRPr>
          </a:p>
          <a:p>
            <a:r>
              <a:rPr lang="en-US" b="0" i="0" dirty="0">
                <a:solidFill>
                  <a:srgbClr val="D4D4D4"/>
                </a:solidFill>
                <a:effectLst/>
                <a:latin typeface="-apple-system"/>
              </a:rPr>
              <a:t>You might spend all your time in the </a:t>
            </a:r>
            <a:r>
              <a:rPr lang="en-US" b="1" i="0" dirty="0">
                <a:solidFill>
                  <a:srgbClr val="D4D4D4"/>
                </a:solidFill>
                <a:effectLst/>
                <a:latin typeface="-apple-system"/>
              </a:rPr>
              <a:t>Power BI service</a:t>
            </a:r>
            <a:r>
              <a:rPr lang="en-US" b="0" i="0" dirty="0">
                <a:solidFill>
                  <a:srgbClr val="D4D4D4"/>
                </a:solidFill>
                <a:effectLst/>
                <a:latin typeface="-apple-system"/>
              </a:rPr>
              <a:t>, viewing visuals and reports that have been created by others. And that's fine. Someone else on your team might spend their time in </a:t>
            </a:r>
            <a:r>
              <a:rPr lang="en-US" b="1" i="0" dirty="0">
                <a:solidFill>
                  <a:srgbClr val="D4D4D4"/>
                </a:solidFill>
                <a:effectLst/>
                <a:latin typeface="-apple-system"/>
              </a:rPr>
              <a:t>Power BI Desktop</a:t>
            </a:r>
            <a:r>
              <a:rPr lang="en-US" b="0" i="0" dirty="0">
                <a:solidFill>
                  <a:srgbClr val="D4D4D4"/>
                </a:solidFill>
                <a:effectLst/>
                <a:latin typeface="-apple-system"/>
              </a:rPr>
              <a:t>, which is fine too. To help you understand the full continuum of Power BI and what it can do, we'll show you all of it. Then you can decide how to use it to your best advantage.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21864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Everything you do in Microsoft Power BI can be broken down into a few basic </a:t>
            </a:r>
            <a:r>
              <a:rPr lang="en-US" b="1" i="0" dirty="0">
                <a:solidFill>
                  <a:srgbClr val="D4D4D4"/>
                </a:solidFill>
                <a:effectLst/>
                <a:latin typeface="-apple-system"/>
              </a:rPr>
              <a:t>building blocks</a:t>
            </a:r>
            <a:r>
              <a:rPr lang="en-US" b="0" i="0" dirty="0">
                <a:solidFill>
                  <a:srgbClr val="D4D4D4"/>
                </a:solidFill>
                <a:effectLst/>
                <a:latin typeface="-apple-system"/>
              </a:rPr>
              <a:t>. After you understand these building blocks, you can expand on each of them and begin creating elaborate and complex reports. Let’s explore the basic building blocks, discuss some simple things that can be built with them, and then get a glimpse into how complex things can also be created. </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Visualizations</a:t>
            </a:r>
            <a:r>
              <a:rPr lang="en-US" b="0" i="0" dirty="0">
                <a:solidFill>
                  <a:srgbClr val="D4D4D4"/>
                </a:solidFill>
                <a:effectLst/>
                <a:latin typeface="-apple-system"/>
              </a:rPr>
              <a:t>: Sometimes also referred to as a </a:t>
            </a:r>
            <a:r>
              <a:rPr lang="en-US" b="1" i="0" dirty="0">
                <a:solidFill>
                  <a:srgbClr val="D4D4D4"/>
                </a:solidFill>
                <a:effectLst/>
                <a:latin typeface="-apple-system"/>
              </a:rPr>
              <a:t>visual, </a:t>
            </a:r>
            <a:r>
              <a:rPr lang="en-US" b="0" i="0" dirty="0">
                <a:solidFill>
                  <a:srgbClr val="D4D4D4"/>
                </a:solidFill>
                <a:effectLst/>
                <a:latin typeface="-apple-system"/>
              </a:rPr>
              <a:t>it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Datasets</a:t>
            </a:r>
            <a:r>
              <a:rPr lang="en-US" b="0" i="0" dirty="0">
                <a:solidFill>
                  <a:srgbClr val="D4D4D4"/>
                </a:solidFill>
                <a:effectLst/>
                <a:latin typeface="-apple-system"/>
              </a:rPr>
              <a:t>: A collection of data from a combination of many different sources which you can filter and combine to provide a unique collection of data (a dataset) used to create visualizations.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Reports</a:t>
            </a:r>
            <a:r>
              <a:rPr lang="en-US" b="0" i="0" dirty="0">
                <a:solidFill>
                  <a:srgbClr val="D4D4D4"/>
                </a:solidFill>
                <a:effectLst/>
                <a:latin typeface="-apple-system"/>
              </a:rPr>
              <a:t>: A collection of visualizations that appear together on one or more pages.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Dashboards</a:t>
            </a:r>
            <a:r>
              <a:rPr lang="en-US" b="0" i="0" dirty="0">
                <a:solidFill>
                  <a:srgbClr val="D4D4D4"/>
                </a:solidFill>
                <a:effectLst/>
                <a:latin typeface="-apple-system"/>
              </a:rPr>
              <a:t>: A collection of visuals from a single page that you can share with others. Often, it's a selected group of visuals that provide quick insight into the data or story you're trying to present.</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Tiles</a:t>
            </a:r>
            <a:r>
              <a:rPr lang="en-US" b="0" i="0" dirty="0">
                <a:solidFill>
                  <a:srgbClr val="D4D4D4"/>
                </a:solidFill>
                <a:effectLst/>
                <a:latin typeface="-apple-system"/>
              </a:rPr>
              <a:t>: A single visualization on a report or a dashboard. It's the rectangular box that holds an individual visual. </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panose="020B0502040204020203" pitchFamily="34" charset="0"/>
              </a:rPr>
              <a:t>apps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 </a:t>
            </a:r>
            <a:r>
              <a:rPr lang="en-US" b="1" i="0" dirty="0">
                <a:effectLst/>
                <a:latin typeface="Segoe UI" panose="020B0502040204020203" pitchFamily="34" charset="0"/>
              </a:rPr>
              <a:t>app</a:t>
            </a:r>
            <a:r>
              <a:rPr lang="en-US" b="0" i="0" dirty="0">
                <a:effectLst/>
                <a:latin typeface="Segoe UI"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0" i="1" dirty="0">
                <a:effectLst/>
                <a:latin typeface="Segoe UI" panose="020B0502040204020203" pitchFamily="34" charset="0"/>
              </a:rPr>
              <a:t>canvas</a:t>
            </a:r>
            <a:r>
              <a:rPr lang="en-US" b="0" i="0" dirty="0">
                <a:effectLst/>
                <a:latin typeface="Segoe UI" panose="020B0502040204020203" pitchFamily="34" charset="0"/>
              </a:rPr>
              <a:t> (the area in the center of the Power BI service) shows you the available sources of data in the Power BI service.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effectLst/>
                <a:latin typeface="Segoe UI" panose="020B0502040204020203" pitchFamily="34" charset="0"/>
              </a:rPr>
              <a:t>There are apps for all sorts of online services. </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Update data in the Power BI service</a:t>
            </a:r>
          </a:p>
          <a:p>
            <a:pPr algn="l"/>
            <a:r>
              <a:rPr lang="en-US" b="0" i="0" dirty="0">
                <a:effectLst/>
                <a:latin typeface="Segoe UI" panose="020B0502040204020203" pitchFamily="34" charset="0"/>
              </a:rPr>
              <a:t>You can also choose to </a:t>
            </a:r>
            <a:r>
              <a:rPr lang="en-US" b="1" i="0" dirty="0">
                <a:effectLst/>
                <a:latin typeface="Segoe UI" panose="020B0502040204020203" pitchFamily="34" charset="0"/>
              </a:rPr>
              <a:t>update</a:t>
            </a:r>
            <a:r>
              <a:rPr lang="en-US" b="0" i="0" dirty="0">
                <a:effectLst/>
                <a:latin typeface="Segoe UI" panose="020B0502040204020203" pitchFamily="34" charset="0"/>
              </a:rPr>
              <a:t> the dataset for an app, or other data that you use in Power BI. </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8197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panose="020B0502040204020203" pitchFamily="34" charset="0"/>
              </a:rPr>
              <a:t>apps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 </a:t>
            </a:r>
            <a:r>
              <a:rPr lang="en-US" b="1" i="0" dirty="0">
                <a:effectLst/>
                <a:latin typeface="Segoe UI" panose="020B0502040204020203" pitchFamily="34" charset="0"/>
              </a:rPr>
              <a:t>app</a:t>
            </a:r>
            <a:r>
              <a:rPr lang="en-US" b="0" i="0" dirty="0">
                <a:effectLst/>
                <a:latin typeface="Segoe UI"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0" i="1" dirty="0">
                <a:effectLst/>
                <a:latin typeface="Segoe UI" panose="020B0502040204020203" pitchFamily="34" charset="0"/>
              </a:rPr>
              <a:t>canvas</a:t>
            </a:r>
            <a:r>
              <a:rPr lang="en-US" b="0" i="0" dirty="0">
                <a:effectLst/>
                <a:latin typeface="Segoe UI" panose="020B0502040204020203" pitchFamily="34" charset="0"/>
              </a:rPr>
              <a:t> (the area in the center of the Power BI service) shows you the available sources of data in the Power BI service.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effectLst/>
                <a:latin typeface="Segoe UI" panose="020B0502040204020203" pitchFamily="34" charset="0"/>
              </a:rPr>
              <a:t>There are apps for all sorts of online services. </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Update data in the Power BI service</a:t>
            </a:r>
          </a:p>
          <a:p>
            <a:pPr algn="l"/>
            <a:r>
              <a:rPr lang="en-US" b="0" i="0" dirty="0">
                <a:effectLst/>
                <a:latin typeface="Segoe UI" panose="020B0502040204020203" pitchFamily="34" charset="0"/>
              </a:rPr>
              <a:t>You can also choose to </a:t>
            </a:r>
            <a:r>
              <a:rPr lang="en-US" b="1" i="0" dirty="0">
                <a:effectLst/>
                <a:latin typeface="Segoe UI" panose="020B0502040204020203" pitchFamily="34" charset="0"/>
              </a:rPr>
              <a:t>update</a:t>
            </a:r>
            <a:r>
              <a:rPr lang="en-US" b="0" i="0" dirty="0">
                <a:effectLst/>
                <a:latin typeface="Segoe UI" panose="020B0502040204020203" pitchFamily="34" charset="0"/>
              </a:rPr>
              <a:t> the dataset for an app, or other data that you use in Power BI. </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77916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Like most of us, you work for a company where you are required to build Microsoft Power BI reports. The data resides in several different databases and files. These data repositories are different from each other, some are in Microsoft SQL Server, some are in Microsoft Excel, but all the data is related.</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solidFill>
                  <a:srgbClr val="D4D4D4"/>
                </a:solidFill>
                <a:effectLst/>
                <a:latin typeface="-apple-system"/>
              </a:rPr>
              <a:t>Before you can create reports, you must first extract data from the various data sources. Interacting with SQL Server is different from Excel, so you should learn the nuances of both systems. After you’ve learned the particulars of each system, you can use Power Query (the query engine used by Power BI and Excel) to help you clean the data, such as renaming columns, replacing values, removing errors, and combining query results. </a:t>
            </a:r>
          </a:p>
          <a:p>
            <a:endParaRPr lang="en-US" b="0" i="0" dirty="0">
              <a:solidFill>
                <a:srgbClr val="D4D4D4"/>
              </a:solidFill>
              <a:effectLst/>
              <a:latin typeface="-apple-system"/>
            </a:endParaRPr>
          </a:p>
          <a:p>
            <a:r>
              <a:rPr lang="en-US" b="0" i="0" dirty="0">
                <a:solidFill>
                  <a:srgbClr val="D4D4D4"/>
                </a:solidFill>
                <a:effectLst/>
                <a:latin typeface="-apple-system"/>
              </a:rPr>
              <a:t>After the data has been cleaned and organized, you are ready to build reports in Power BI. Finally, you will publish your combined dataset and reports to Power BI service (PBIS). From there, other people can use your dataset and build their own reports or they can use the reports that you’ve already built. Additionally, if someone else built a dataset that you'd like to use, you can build reports from that, too!</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Organizations often export and store data in files. One possible file format is a flat file. A flat file is a type of file that has only one data table and every row of data is in the same structure. The file does not contain hierarchies. Likely, you're familiar with the most common types of flat files, which are comma-separated values (.csv) files, delimited text (.txt) files, and fixed width files. Another type of file would be the output files from different applications, like Microsoft Excel workbooks (.xlsx). </a:t>
            </a:r>
            <a:r>
              <a:rPr lang="en-US" b="0" i="0" dirty="0">
                <a:effectLst/>
                <a:latin typeface="Segoe UI" panose="020B0502040204020203" pitchFamily="34" charset="0"/>
              </a:rPr>
              <a:t>Power BI Desktop allows you to get data from many types of files.</a:t>
            </a:r>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Determine the location of the file: </a:t>
            </a:r>
            <a:r>
              <a:rPr lang="en-US" b="0" i="0" dirty="0">
                <a:effectLst/>
                <a:latin typeface="Segoe UI" panose="020B0502040204020203" pitchFamily="34" charset="0"/>
              </a:rPr>
              <a:t>The first step is to determine which file location that you want to use to export and store your data (local, OneDrive, SharePoint).</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Connect to the data file: </a:t>
            </a:r>
            <a:r>
              <a:rPr lang="en-US" b="0" i="0" dirty="0">
                <a:effectLst/>
                <a:latin typeface="Segoe UI" panose="020B0502040204020203" pitchFamily="34" charset="0"/>
              </a:rPr>
              <a:t>On the </a:t>
            </a:r>
            <a:r>
              <a:rPr lang="en-US" b="1" i="0" dirty="0">
                <a:effectLst/>
                <a:latin typeface="Segoe UI" panose="020B0502040204020203" pitchFamily="34" charset="0"/>
              </a:rPr>
              <a:t>Home</a:t>
            </a:r>
            <a:r>
              <a:rPr lang="en-US" b="0" i="0" dirty="0">
                <a:effectLst/>
                <a:latin typeface="Segoe UI" panose="020B0502040204020203" pitchFamily="34" charset="0"/>
              </a:rPr>
              <a:t> tab, select </a:t>
            </a:r>
            <a:r>
              <a:rPr lang="en-US" b="1" i="0" dirty="0">
                <a:effectLst/>
                <a:latin typeface="Segoe UI" panose="020B0502040204020203" pitchFamily="34" charset="0"/>
              </a:rPr>
              <a:t>Get data</a:t>
            </a:r>
            <a:r>
              <a:rPr lang="en-US" b="0" i="0" dirty="0">
                <a:effectLst/>
                <a:latin typeface="Segoe UI" panose="020B0502040204020203" pitchFamily="34" charset="0"/>
              </a:rPr>
              <a:t>. In the list that displays, select the option that you require, such as </a:t>
            </a:r>
            <a:r>
              <a:rPr lang="en-US" b="1" i="0" dirty="0">
                <a:effectLst/>
                <a:latin typeface="Segoe UI" panose="020B0502040204020203" pitchFamily="34" charset="0"/>
              </a:rPr>
              <a:t>Text/CSV</a:t>
            </a:r>
            <a:r>
              <a:rPr lang="en-US" b="0" i="0" dirty="0">
                <a:effectLst/>
                <a:latin typeface="Segoe UI" panose="020B0502040204020203" pitchFamily="34" charset="0"/>
              </a:rPr>
              <a:t> or </a:t>
            </a:r>
            <a:r>
              <a:rPr lang="en-US" b="1" i="0" dirty="0">
                <a:effectLst/>
                <a:latin typeface="Segoe UI" panose="020B0502040204020203" pitchFamily="34" charset="0"/>
              </a:rPr>
              <a:t>XML</a:t>
            </a:r>
            <a:r>
              <a:rPr lang="en-US" b="0" i="0" dirty="0">
                <a:effectLst/>
                <a:latin typeface="Segoe UI" panose="020B0502040204020203" pitchFamily="34" charset="0"/>
              </a:rPr>
              <a:t>.</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Select the data in the file to import: </a:t>
            </a:r>
            <a:r>
              <a:rPr lang="en-US" b="0" i="0" dirty="0">
                <a:effectLst/>
                <a:latin typeface="Segoe UI" panose="020B0502040204020203" pitchFamily="34" charset="0"/>
              </a:rPr>
              <a:t>Select the check box(es) of the table(s) that you want to bring in to Power BI. This selection activates the </a:t>
            </a:r>
            <a:r>
              <a:rPr lang="en-US" b="1" i="0" dirty="0">
                <a:effectLst/>
                <a:latin typeface="Segoe UI" panose="020B0502040204020203" pitchFamily="34" charset="0"/>
              </a:rPr>
              <a:t>Load</a:t>
            </a:r>
            <a:r>
              <a:rPr lang="en-US" b="0" i="0" dirty="0">
                <a:effectLst/>
                <a:latin typeface="Segoe UI" panose="020B0502040204020203" pitchFamily="34" charset="0"/>
              </a:rPr>
              <a:t> and </a:t>
            </a:r>
            <a:r>
              <a:rPr lang="en-US" b="1" i="0" dirty="0">
                <a:effectLst/>
                <a:latin typeface="Segoe UI" panose="020B0502040204020203" pitchFamily="34" charset="0"/>
              </a:rPr>
              <a:t>Transform Data</a:t>
            </a:r>
            <a:r>
              <a:rPr lang="en-US" b="0" i="0" dirty="0">
                <a:effectLst/>
                <a:latin typeface="Segoe UI" panose="020B0502040204020203" pitchFamily="34" charset="0"/>
              </a:rPr>
              <a:t> buttons.</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(Optional) Change the source file: </a:t>
            </a:r>
            <a:r>
              <a:rPr lang="en-US" b="0" i="0" dirty="0">
                <a:effectLst/>
                <a:latin typeface="Segoe UI" panose="020B0502040204020203" pitchFamily="34" charset="0"/>
              </a:rPr>
              <a:t>You might have to change the location of a source file for a data source during development, or if a file storage location changes.</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effectLst/>
                <a:latin typeface="Segoe UI" panose="020B0502040204020203" pitchFamily="34" charset="0"/>
              </a:rPr>
              <a:t>WARNING</a:t>
            </a:r>
            <a:r>
              <a:rPr lang="en-US" b="0" i="0" dirty="0">
                <a:effectLst/>
                <a:latin typeface="Segoe UI" panose="020B0502040204020203" pitchFamily="34" charset="0"/>
              </a:rPr>
              <a:t>: If you are changing a file path, make sure that you reconnect to the same file with the same file structure. Any structural changes to a file, such as deleting or renaming columns in the source file, will break the reporting model.</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If your organization uses a relational database to record its sales transactions, you can use Power BI Desktop to establish a connection to your organization's relational database, rather than getting data from individual flat files.</a:t>
            </a:r>
          </a:p>
          <a:p>
            <a:endParaRPr lang="en-US" b="0" i="0" dirty="0">
              <a:solidFill>
                <a:srgbClr val="D4D4D4"/>
              </a:solidFill>
              <a:effectLst/>
              <a:latin typeface="-apple-system"/>
            </a:endParaRPr>
          </a:p>
          <a:p>
            <a:r>
              <a:rPr lang="en-US" b="0" i="0" dirty="0">
                <a:solidFill>
                  <a:srgbClr val="D4D4D4"/>
                </a:solidFill>
                <a:effectLst/>
                <a:latin typeface="-apple-system"/>
              </a:rPr>
              <a:t>Connecting Power BI to your database will help you to monitor the progress of your business and identify trends, so you can forecast sales figures, plan budgets and set performance indicators and targets.  Power BI Desktop can connect to many relational databases that are either in the cloud or on-premises.</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the relational data store</a:t>
            </a:r>
            <a:r>
              <a:rPr lang="en-US" b="0" i="0" dirty="0">
                <a:solidFill>
                  <a:srgbClr val="D4D4D4"/>
                </a:solidFill>
                <a:effectLst/>
                <a:latin typeface="-apple-system"/>
              </a:rPr>
              <a:t>: </a:t>
            </a:r>
            <a:r>
              <a:rPr lang="en-US" b="0" i="0" dirty="0">
                <a:effectLst/>
                <a:latin typeface="Segoe UI" panose="020B0502040204020203" pitchFamily="34" charset="0"/>
              </a:rPr>
              <a:t>Use </a:t>
            </a:r>
            <a:r>
              <a:rPr lang="en-US" b="1" i="0" dirty="0">
                <a:effectLst/>
                <a:latin typeface="Segoe UI" panose="020B0502040204020203" pitchFamily="34" charset="0"/>
              </a:rPr>
              <a:t>Get data</a:t>
            </a:r>
            <a:r>
              <a:rPr lang="en-US" b="0" i="0" dirty="0">
                <a:effectLst/>
                <a:latin typeface="Segoe UI" panose="020B0502040204020203" pitchFamily="34" charset="0"/>
              </a:rPr>
              <a:t> in Power BI Desktop and select the applicable option for your relational database.</a:t>
            </a:r>
            <a:endParaRPr lang="en-US" b="0" i="0" dirty="0">
              <a:solidFill>
                <a:srgbClr val="D4D4D4"/>
              </a:solidFill>
              <a:effectLst/>
              <a:latin typeface="-apple-system"/>
            </a:endParaRPr>
          </a:p>
          <a:p>
            <a:pPr marL="171450" indent="-171450">
              <a:buFont typeface="Arial" panose="020B0604020202020204" pitchFamily="34" charset="0"/>
              <a:buChar char="•"/>
            </a:pPr>
            <a:r>
              <a:rPr lang="en-US" b="1" dirty="0"/>
              <a:t>Select the data to import</a:t>
            </a:r>
            <a:r>
              <a:rPr lang="en-US" dirty="0"/>
              <a:t>: </a:t>
            </a:r>
            <a:r>
              <a:rPr lang="en-US" b="0" i="0" dirty="0">
                <a:effectLst/>
                <a:latin typeface="Segoe UI" panose="020B0502040204020203" pitchFamily="34" charset="0"/>
              </a:rPr>
              <a:t>Select a table or entity to preview its contents and make sure that the correct data will be loaded into the Power BI model.</a:t>
            </a:r>
            <a:endParaRPr lang="en-US" dirty="0"/>
          </a:p>
          <a:p>
            <a:pPr marL="171450" indent="-171450">
              <a:buFont typeface="Arial" panose="020B0604020202020204" pitchFamily="34" charset="0"/>
              <a:buChar char="•"/>
            </a:pPr>
            <a:r>
              <a:rPr lang="en-US" b="1" dirty="0"/>
              <a:t>(Optional) Import data by writing a SQL Query</a:t>
            </a:r>
            <a:r>
              <a:rPr lang="en-US" dirty="0"/>
              <a:t>: </a:t>
            </a:r>
            <a:r>
              <a:rPr lang="en-US" b="0" i="0" dirty="0">
                <a:effectLst/>
                <a:latin typeface="Segoe UI" panose="020B0502040204020203" pitchFamily="34" charset="0"/>
              </a:rPr>
              <a:t>Another way you can import data is to write an SQL query to specify only the tables and columns that you need.</a:t>
            </a:r>
            <a:endParaRPr lang="en-US" dirty="0"/>
          </a:p>
          <a:p>
            <a:pPr marL="171450" indent="-171450">
              <a:buFont typeface="Arial" panose="020B0604020202020204" pitchFamily="34" charset="0"/>
              <a:buChar char="•"/>
            </a:pPr>
            <a:r>
              <a:rPr lang="en-US" b="1" dirty="0"/>
              <a:t>(Optional) Change data source settings</a:t>
            </a:r>
            <a:r>
              <a:rPr lang="en-US" dirty="0"/>
              <a:t>: </a:t>
            </a:r>
            <a:r>
              <a:rPr lang="en-US" b="0" i="0" dirty="0">
                <a:effectLst/>
                <a:latin typeface="Segoe UI" panose="020B0502040204020203" pitchFamily="34" charset="0"/>
              </a:rPr>
              <a:t>After you create a data source connection and load data into Power BI Desktop, you can return and change your connection settings at any time.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Some organization don't use a relational database but instead use a </a:t>
            </a:r>
            <a:r>
              <a:rPr lang="en-US" b="0" i="1" dirty="0">
                <a:effectLst/>
                <a:latin typeface="Segoe UI" panose="020B0502040204020203" pitchFamily="34" charset="0"/>
              </a:rPr>
              <a:t>NoSQL</a:t>
            </a:r>
            <a:r>
              <a:rPr lang="en-US" b="0" i="0" dirty="0">
                <a:effectLst/>
                <a:latin typeface="Segoe UI" panose="020B0502040204020203" pitchFamily="34" charset="0"/>
              </a:rPr>
              <a:t> database. A NoSQL database (also referred to as non-SQL, not only SQL or </a:t>
            </a:r>
            <a:r>
              <a:rPr lang="en-US" b="0" i="1" dirty="0">
                <a:effectLst/>
                <a:latin typeface="Segoe UI" panose="020B0502040204020203" pitchFamily="34" charset="0"/>
              </a:rPr>
              <a:t>non-relational</a:t>
            </a:r>
            <a:r>
              <a:rPr lang="en-US" b="0" i="0" dirty="0">
                <a:effectLst/>
                <a:latin typeface="Segoe UI" panose="020B0502040204020203" pitchFamily="34" charset="0"/>
              </a:rPr>
              <a:t>) is a flexible type of database that does not use tables to store data.</a:t>
            </a:r>
          </a:p>
          <a:p>
            <a:endParaRPr lang="en-US" b="0" i="0" dirty="0">
              <a:solidFill>
                <a:srgbClr val="D4D4D4"/>
              </a:solidFill>
              <a:effectLst/>
              <a:latin typeface="-apple-system"/>
            </a:endParaRPr>
          </a:p>
          <a:p>
            <a:r>
              <a:rPr lang="en-US" b="0" i="0" dirty="0">
                <a:solidFill>
                  <a:srgbClr val="D4D4D4"/>
                </a:solidFill>
                <a:effectLst/>
                <a:latin typeface="-apple-system"/>
              </a:rPr>
              <a:t>Examples include Azure </a:t>
            </a:r>
            <a:r>
              <a:rPr lang="en-US" b="0" i="0" dirty="0" err="1">
                <a:solidFill>
                  <a:srgbClr val="D4D4D4"/>
                </a:solidFill>
                <a:effectLst/>
                <a:latin typeface="-apple-system"/>
              </a:rPr>
              <a:t>CosmosDB</a:t>
            </a:r>
            <a:r>
              <a:rPr lang="en-US" b="0" i="0" dirty="0">
                <a:solidFill>
                  <a:srgbClr val="D4D4D4"/>
                </a:solidFill>
                <a:effectLst/>
                <a:latin typeface="-apple-system"/>
              </a:rPr>
              <a:t>, Azure Blob/Table storage, MongoDB.</a:t>
            </a:r>
          </a:p>
          <a:p>
            <a:endParaRPr lang="en-US" b="0" i="0" dirty="0">
              <a:solidFill>
                <a:srgbClr val="D4D4D4"/>
              </a:solidFill>
              <a:effectLst/>
              <a:latin typeface="-apple-system"/>
            </a:endParaRPr>
          </a:p>
          <a:p>
            <a:r>
              <a:rPr lang="en-US" b="0" i="0" dirty="0">
                <a:solidFill>
                  <a:srgbClr val="D4D4D4"/>
                </a:solidFill>
                <a:effectLst/>
                <a:latin typeface="-apple-system"/>
              </a:rPr>
              <a:t>With Power BI and Power Query Editor, you can ingest NoSQL data which resembles a table with rows and columns, and relate that data to other data sources.</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a NoSQL database</a:t>
            </a:r>
            <a:r>
              <a:rPr lang="en-US" b="0" i="0" dirty="0">
                <a:solidFill>
                  <a:srgbClr val="D4D4D4"/>
                </a:solidFill>
                <a:effectLst/>
                <a:latin typeface="-apple-system"/>
              </a:rPr>
              <a:t>: In Get Data, select the Azure category, </a:t>
            </a:r>
            <a:r>
              <a:rPr lang="en-US" b="0" i="0" dirty="0">
                <a:effectLst/>
                <a:latin typeface="Segoe UI" panose="020B0502040204020203" pitchFamily="34" charset="0"/>
              </a:rPr>
              <a:t>select </a:t>
            </a:r>
            <a:r>
              <a:rPr lang="en-US" b="1" i="0" dirty="0">
                <a:effectLst/>
                <a:latin typeface="Segoe UI" panose="020B0502040204020203" pitchFamily="34" charset="0"/>
              </a:rPr>
              <a:t>Azure Cosmos </a:t>
            </a:r>
            <a:r>
              <a:rPr lang="en-US" b="1" i="0" dirty="0" err="1">
                <a:effectLst/>
                <a:latin typeface="Segoe UI" panose="020B0502040204020203" pitchFamily="34" charset="0"/>
              </a:rPr>
              <a:t>DB</a:t>
            </a:r>
            <a:r>
              <a:rPr lang="en-US" b="0" i="0" dirty="0" err="1">
                <a:effectLst/>
                <a:latin typeface="Segoe UI" panose="020B0502040204020203" pitchFamily="34" charset="0"/>
              </a:rPr>
              <a:t>,and</a:t>
            </a:r>
            <a:r>
              <a:rPr lang="en-US" b="0" i="0" dirty="0">
                <a:effectLst/>
                <a:latin typeface="Segoe UI" panose="020B0502040204020203" pitchFamily="34" charset="0"/>
              </a:rPr>
              <a:t> then select </a:t>
            </a:r>
            <a:r>
              <a:rPr lang="en-US" b="1" i="0" dirty="0">
                <a:effectLst/>
                <a:latin typeface="Segoe UI" panose="020B0502040204020203" pitchFamily="34" charset="0"/>
              </a:rPr>
              <a:t>Connect</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Select the data</a:t>
            </a:r>
            <a:r>
              <a:rPr lang="en-US" b="0" i="0" dirty="0">
                <a:solidFill>
                  <a:srgbClr val="D4D4D4"/>
                </a:solidFill>
                <a:effectLst/>
                <a:latin typeface="Segoe UI" panose="020B0502040204020203" pitchFamily="34" charset="0"/>
              </a:rPr>
              <a:t>: </a:t>
            </a:r>
            <a:r>
              <a:rPr lang="en-US" b="0" i="0" dirty="0">
                <a:effectLst/>
                <a:latin typeface="Segoe UI" panose="020B0502040204020203" pitchFamily="34" charset="0"/>
              </a:rPr>
              <a:t>Select the table that you want to import. The preview pane only shows </a:t>
            </a:r>
            <a:r>
              <a:rPr lang="en-US" b="1" i="0" dirty="0">
                <a:effectLst/>
                <a:latin typeface="Segoe UI" panose="020B0502040204020203" pitchFamily="34" charset="0"/>
              </a:rPr>
              <a:t>Record</a:t>
            </a:r>
            <a:r>
              <a:rPr lang="en-US" b="0" i="0" dirty="0">
                <a:effectLst/>
                <a:latin typeface="Segoe UI" panose="020B0502040204020203" pitchFamily="34" charset="0"/>
              </a:rPr>
              <a:t> items because all records in the document are JSON documents and represented as a Record type in Power BI.</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Review the selected data</a:t>
            </a:r>
            <a:r>
              <a:rPr lang="en-US" b="0" i="0" dirty="0">
                <a:solidFill>
                  <a:srgbClr val="D4D4D4"/>
                </a:solidFill>
                <a:effectLst/>
                <a:latin typeface="Segoe UI" panose="020B0502040204020203" pitchFamily="34" charset="0"/>
              </a:rPr>
              <a:t>: To ensure you are satisfied with the data.</a:t>
            </a:r>
            <a:endParaRPr lang="en-US" b="0" i="0" dirty="0">
              <a:solidFill>
                <a:srgbClr val="D4D4D4"/>
              </a:solidFill>
              <a:effectLst/>
              <a:latin typeface="-apple-system"/>
            </a:endParaRPr>
          </a:p>
          <a:p>
            <a:pPr marL="171450" indent="-171450">
              <a:buFont typeface="Arial" panose="020B0604020202020204" pitchFamily="34" charset="0"/>
              <a:buChar char="•"/>
            </a:pPr>
            <a:endParaRPr lang="en-US" b="0" i="0" dirty="0">
              <a:solidFill>
                <a:srgbClr val="D4D4D4"/>
              </a:solidFill>
              <a:effectLst/>
              <a:latin typeface="-apple-system"/>
            </a:endParaRPr>
          </a:p>
          <a:p>
            <a:r>
              <a:rPr lang="en-US" b="0" i="0" dirty="0">
                <a:effectLst/>
                <a:latin typeface="Segoe UI" panose="020B0502040204020203" pitchFamily="34" charset="0"/>
              </a:rPr>
              <a:t>The data now resembles a table with rows and columns. Data from Cosmos DB can now be related to data from other data sources and can eventually be used in a Power BI report.</a:t>
            </a:r>
            <a:endParaRPr lang="en-US" b="0" i="0" dirty="0">
              <a:solidFill>
                <a:srgbClr val="D4D4D4"/>
              </a:solidFill>
              <a:effectLst/>
              <a:latin typeface="-apple-system"/>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To support their daily operations, organizations frequently use a range of software applications, such as SharePoint, OneDrive, Dynamics 365, Google Analytics and so on. These applications produce their own data. Power BI can combine the data from multiple applications to produce more meaningful insights and reports.</a:t>
            </a:r>
          </a:p>
          <a:p>
            <a:endParaRPr lang="en-US" b="0" i="0" dirty="0">
              <a:solidFill>
                <a:srgbClr val="D4D4D4"/>
              </a:solidFill>
              <a:effectLst/>
              <a:latin typeface="-apple-system"/>
            </a:endParaRPr>
          </a:p>
          <a:p>
            <a:r>
              <a:rPr lang="en-US" b="0" i="0" dirty="0">
                <a:effectLst/>
                <a:latin typeface="Segoe UI" panose="020B0502040204020203" pitchFamily="34" charset="0"/>
              </a:rPr>
              <a:t>When connecting to data in an application, you would begin in the same way as you would when connecting to the other data sources</a:t>
            </a:r>
            <a:r>
              <a:rPr lang="en-US" b="0" i="0" dirty="0">
                <a:solidFill>
                  <a:srgbClr val="D4D4D4"/>
                </a:solidFill>
                <a:effectLst/>
                <a:latin typeface="-apple-system"/>
              </a:rPr>
              <a: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data in an application</a:t>
            </a:r>
            <a:r>
              <a:rPr lang="en-US" b="0" i="0" dirty="0">
                <a:solidFill>
                  <a:srgbClr val="D4D4D4"/>
                </a:solidFill>
                <a:effectLst/>
                <a:latin typeface="-apple-system"/>
              </a:rPr>
              <a:t>: </a:t>
            </a:r>
            <a:r>
              <a:rPr lang="en-US" b="0" i="0" dirty="0">
                <a:effectLst/>
                <a:latin typeface="Segoe UI" panose="020B0502040204020203" pitchFamily="34" charset="0"/>
              </a:rPr>
              <a:t>Select the </a:t>
            </a:r>
            <a:r>
              <a:rPr lang="en-US" b="1" i="0" dirty="0">
                <a:effectLst/>
                <a:latin typeface="Segoe UI" panose="020B0502040204020203" pitchFamily="34" charset="0"/>
              </a:rPr>
              <a:t>Get data</a:t>
            </a:r>
            <a:r>
              <a:rPr lang="en-US" b="0" i="0" dirty="0">
                <a:effectLst/>
                <a:latin typeface="Segoe UI" panose="020B0502040204020203" pitchFamily="34" charset="0"/>
              </a:rPr>
              <a:t> feature in Power BI Desktop. Then, select the option that you need from the </a:t>
            </a:r>
            <a:r>
              <a:rPr lang="en-US" b="1" i="0" dirty="0">
                <a:effectLst/>
                <a:latin typeface="Segoe UI" panose="020B0502040204020203" pitchFamily="34" charset="0"/>
              </a:rPr>
              <a:t>Online Services</a:t>
            </a:r>
            <a:r>
              <a:rPr lang="en-US" b="0" i="0" dirty="0">
                <a:effectLst/>
                <a:latin typeface="Segoe UI" panose="020B0502040204020203" pitchFamily="34" charset="0"/>
              </a:rPr>
              <a:t> category.</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Choose the application data to import</a:t>
            </a:r>
            <a:r>
              <a:rPr lang="en-US" b="0" i="0" dirty="0">
                <a:solidFill>
                  <a:srgbClr val="D4D4D4"/>
                </a:solidFill>
                <a:effectLst/>
                <a:latin typeface="Segoe UI" panose="020B0502040204020203" pitchFamily="34" charset="0"/>
              </a:rPr>
              <a:t>: </a:t>
            </a:r>
            <a:r>
              <a:rPr lang="en-US" b="0" i="0" dirty="0">
                <a:effectLst/>
                <a:latin typeface="Segoe UI" panose="020B0502040204020203" pitchFamily="34" charset="0"/>
              </a:rPr>
              <a:t>Select the list that you want to load into Power BI Desktop. Similar to when you import from other data sources, you have the option to automatically load your data into Power BI model or launch the Power Query Editor to transform your data before loading it.</a:t>
            </a:r>
            <a:endParaRPr lang="en-US" b="0" i="0" dirty="0">
              <a:solidFill>
                <a:srgbClr val="D4D4D4"/>
              </a:solidFill>
              <a:effectLst/>
              <a:latin typeface="Segoe UI" panose="020B0502040204020203" pitchFamily="34" charset="0"/>
            </a:endParaRPr>
          </a:p>
          <a:p>
            <a:pPr marL="171450" indent="-171450">
              <a:buFont typeface="Arial" panose="020B0604020202020204" pitchFamily="34" charset="0"/>
              <a:buChar char="•"/>
            </a:pPr>
            <a:r>
              <a:rPr lang="en-US" b="0" i="0" dirty="0">
                <a:effectLst/>
                <a:latin typeface="Segoe UI" panose="020B0502040204020203" pitchFamily="34" charset="0"/>
              </a:rPr>
              <a:t>When you are satisfied with your data, select the </a:t>
            </a:r>
            <a:r>
              <a:rPr lang="en-US" b="1" i="0" dirty="0">
                <a:effectLst/>
                <a:latin typeface="Segoe UI" panose="020B0502040204020203" pitchFamily="34" charset="0"/>
              </a:rPr>
              <a:t>Close &amp; Apply</a:t>
            </a:r>
            <a:r>
              <a:rPr lang="en-US" b="0" i="0" dirty="0">
                <a:effectLst/>
                <a:latin typeface="Segoe UI" panose="020B0502040204020203" pitchFamily="34" charset="0"/>
              </a:rPr>
              <a:t> button to apply your changes and load your data into Power BI Desktop.</a:t>
            </a:r>
            <a:endParaRPr lang="en-US" b="0" i="0" dirty="0">
              <a:solidFill>
                <a:srgbClr val="D4D4D4"/>
              </a:solidFill>
              <a:effectLst/>
              <a:latin typeface="-apple-system"/>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Azure Analysis Services is an Azure product that allows you to ingest data from multiple data sources, build relationships between the data, and creates calculations on the data. The calculations are built using data analysis expressions (DAX). Azure Analysis Services is similar to the data modeling and storage technology in Power BI.</a:t>
            </a:r>
          </a:p>
          <a:p>
            <a:endParaRPr lang="en-US" b="0" i="0" dirty="0">
              <a:solidFill>
                <a:srgbClr val="D4D4D4"/>
              </a:solidFill>
              <a:effectLst/>
              <a:latin typeface="-apple-system"/>
            </a:endParaRPr>
          </a:p>
          <a:p>
            <a:r>
              <a:rPr lang="en-US" b="0" i="0" dirty="0">
                <a:solidFill>
                  <a:srgbClr val="D4D4D4"/>
                </a:solidFill>
                <a:effectLst/>
                <a:latin typeface="-apple-system"/>
              </a:rPr>
              <a:t>Similar to a relational database, you can choose the tables that you want to use. If you want to directly query the Azure Analysis Services model, you can use DAX or MDX.</a:t>
            </a:r>
          </a:p>
          <a:p>
            <a:endParaRPr lang="en-US" b="0" i="0" dirty="0">
              <a:solidFill>
                <a:srgbClr val="D4D4D4"/>
              </a:solidFill>
              <a:effectLst/>
              <a:latin typeface="-apple-system"/>
            </a:endParaRPr>
          </a:p>
          <a:p>
            <a:pPr algn="l"/>
            <a:r>
              <a:rPr lang="en-US" b="0" i="0" dirty="0">
                <a:effectLst/>
                <a:latin typeface="Segoe UI" panose="020B0502040204020203" pitchFamily="34" charset="0"/>
              </a:rPr>
              <a:t>Notable differences between Azure Analysis Services cubes and SQL Server are:</a:t>
            </a:r>
          </a:p>
          <a:p>
            <a:pPr marL="171450" indent="-171450" algn="l">
              <a:buFont typeface="Arial" panose="020B0604020202020204" pitchFamily="34" charset="0"/>
              <a:buChar char="•"/>
            </a:pPr>
            <a:r>
              <a:rPr lang="en-US" b="0" i="0" dirty="0">
                <a:effectLst/>
                <a:latin typeface="Segoe UI" panose="020B0502040204020203" pitchFamily="34" charset="0"/>
              </a:rPr>
              <a:t>Analysis Services cubes have calculations already in the cube, which will be discussed in more detail later.</a:t>
            </a:r>
          </a:p>
          <a:p>
            <a:pPr marL="171450" indent="-171450" algn="l">
              <a:buFont typeface="Arial" panose="020B0604020202020204" pitchFamily="34" charset="0"/>
              <a:buChar char="•"/>
            </a:pPr>
            <a:r>
              <a:rPr lang="en-US" b="0" i="0" dirty="0">
                <a:effectLst/>
                <a:latin typeface="Segoe UI" panose="020B0502040204020203" pitchFamily="34" charset="0"/>
              </a:rPr>
              <a:t>If you don't need an entire table, you can query the data directly. Instead of using Transact-SQL (T-SQL) to query the data, like you would in SQL Server, you can use multi-dimensional expressions (MDX) or data analysis expressions (DAX).</a:t>
            </a:r>
          </a:p>
          <a:p>
            <a:pPr marL="171450" indent="-171450" algn="l">
              <a:buFont typeface="Arial" panose="020B0604020202020204" pitchFamily="34" charset="0"/>
              <a:buChar char="•"/>
            </a:pPr>
            <a:r>
              <a:rPr lang="en-US" b="0" i="0" dirty="0">
                <a:effectLst/>
                <a:latin typeface="Segoe UI" panose="020B0502040204020203" pitchFamily="34" charset="0"/>
              </a:rPr>
              <a:t>You don't need to use the </a:t>
            </a:r>
            <a:r>
              <a:rPr lang="en-US" b="1" i="0" dirty="0">
                <a:effectLst/>
                <a:latin typeface="Segoe UI" panose="020B0502040204020203" pitchFamily="34" charset="0"/>
              </a:rPr>
              <a:t>Get Data</a:t>
            </a:r>
            <a:r>
              <a:rPr lang="en-US" b="0" i="0" dirty="0">
                <a:effectLst/>
                <a:latin typeface="Segoe UI" panose="020B0502040204020203" pitchFamily="34" charset="0"/>
              </a:rPr>
              <a:t> button in Power BI Desktop.</a:t>
            </a:r>
          </a:p>
          <a:p>
            <a:endParaRPr lang="en-US" b="0" i="0" dirty="0">
              <a:solidFill>
                <a:srgbClr val="D4D4D4"/>
              </a:solidFill>
              <a:effectLst/>
              <a:latin typeface="-apple-system"/>
            </a:endParaRPr>
          </a:p>
          <a:p>
            <a:r>
              <a:rPr lang="en-US" b="1" i="0" dirty="0">
                <a:solidFill>
                  <a:srgbClr val="D4D4D4"/>
                </a:solidFill>
                <a:effectLst/>
                <a:latin typeface="-apple-system"/>
              </a:rPr>
              <a:t>Getting data from AAS</a:t>
            </a:r>
            <a:r>
              <a:rPr lang="en-US" b="0" i="0" dirty="0">
                <a:solidFill>
                  <a:srgbClr val="D4D4D4"/>
                </a:solidFill>
                <a:effectLst/>
                <a:latin typeface="-apple-system"/>
              </a:rPr>
              <a:t>:</a:t>
            </a:r>
          </a:p>
          <a:p>
            <a:pPr marL="171450" indent="-171450">
              <a:buFont typeface="Arial" panose="020B0604020202020204" pitchFamily="34" charset="0"/>
              <a:buChar char="•"/>
            </a:pPr>
            <a:r>
              <a:rPr lang="en-US" b="1" dirty="0"/>
              <a:t>Connect to data in AAS</a:t>
            </a:r>
            <a:r>
              <a:rPr lang="en-US" dirty="0"/>
              <a:t>: </a:t>
            </a:r>
            <a:r>
              <a:rPr lang="en-US" b="0" i="0" dirty="0">
                <a:effectLst/>
                <a:latin typeface="Segoe UI" panose="020B0502040204020203" pitchFamily="34" charset="0"/>
              </a:rPr>
              <a:t>Use the </a:t>
            </a:r>
            <a:r>
              <a:rPr lang="en-US" b="1" i="0" dirty="0">
                <a:effectLst/>
                <a:latin typeface="Segoe UI" panose="020B0502040204020203" pitchFamily="34" charset="0"/>
              </a:rPr>
              <a:t>Get data</a:t>
            </a:r>
            <a:r>
              <a:rPr lang="en-US" b="0" i="0" dirty="0">
                <a:effectLst/>
                <a:latin typeface="Segoe UI" panose="020B0502040204020203" pitchFamily="34" charset="0"/>
              </a:rPr>
              <a:t> feature in Power BI Desktop. When you select </a:t>
            </a:r>
            <a:r>
              <a:rPr lang="en-US" b="1" i="0" dirty="0">
                <a:effectLst/>
                <a:latin typeface="Segoe UI" panose="020B0502040204020203" pitchFamily="34" charset="0"/>
              </a:rPr>
              <a:t>Analysis Services</a:t>
            </a:r>
            <a:r>
              <a:rPr lang="en-US" b="0" i="0" dirty="0">
                <a:effectLst/>
                <a:latin typeface="Segoe UI" panose="020B0502040204020203" pitchFamily="34" charset="0"/>
              </a:rPr>
              <a:t>, you are prompted for the server address and the database name with two options: </a:t>
            </a:r>
            <a:r>
              <a:rPr lang="en-US" b="1" i="0" dirty="0">
                <a:effectLst/>
                <a:latin typeface="Segoe UI" panose="020B0502040204020203" pitchFamily="34" charset="0"/>
              </a:rPr>
              <a:t>Import</a:t>
            </a:r>
            <a:r>
              <a:rPr lang="en-US" b="0" i="0" dirty="0">
                <a:effectLst/>
                <a:latin typeface="Segoe UI" panose="020B0502040204020203" pitchFamily="34" charset="0"/>
              </a:rPr>
              <a:t> and </a:t>
            </a:r>
            <a:r>
              <a:rPr lang="en-US" b="1" i="0" dirty="0">
                <a:effectLst/>
                <a:latin typeface="Segoe UI" panose="020B0502040204020203" pitchFamily="34" charset="0"/>
              </a:rPr>
              <a:t>Connect live</a:t>
            </a:r>
            <a:endParaRPr lang="en-US" dirty="0"/>
          </a:p>
          <a:p>
            <a:pPr marL="171450" indent="-171450">
              <a:buFont typeface="Arial" panose="020B0604020202020204" pitchFamily="34" charset="0"/>
              <a:buChar char="•"/>
            </a:pPr>
            <a:r>
              <a:rPr lang="en-US" b="1" dirty="0"/>
              <a:t>Choose the tables you want to use</a:t>
            </a:r>
            <a:r>
              <a:rPr lang="en-US" dirty="0"/>
              <a:t>: </a:t>
            </a:r>
            <a:r>
              <a:rPr lang="en-US" b="0" i="0" dirty="0">
                <a:effectLst/>
                <a:latin typeface="Segoe UI" panose="020B0502040204020203" pitchFamily="34" charset="0"/>
              </a:rPr>
              <a:t>Similar to a relational database, you can choose the tables that you want to use. If you want to directly query the Azure Analysis Services model, you can use DAX or MDX.</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0" dirty="0">
                <a:effectLst/>
                <a:latin typeface="Segoe UI" panose="020B0502040204020203" pitchFamily="34" charset="0"/>
              </a:rPr>
              <a:t>Connect live</a:t>
            </a:r>
            <a:r>
              <a:rPr lang="en-US" b="0" i="0" dirty="0">
                <a:effectLst/>
                <a:latin typeface="Segoe UI" panose="020B0502040204020203" pitchFamily="34" charset="0"/>
              </a:rPr>
              <a:t> is a new option in Azure Analysis Services. Azure Analysis Services uses the tabular model and DAX to build calculations, similar to Power BI.</a:t>
            </a:r>
          </a:p>
          <a:p>
            <a:pPr marL="0" indent="0">
              <a:buFont typeface="Arial" panose="020B0604020202020204" pitchFamily="34" charset="0"/>
              <a:buNone/>
            </a:pPr>
            <a:endParaRPr lang="en-US" b="0" i="0" dirty="0">
              <a:effectLst/>
              <a:latin typeface="Segoe UI" panose="020B0502040204020203" pitchFamily="34" charset="0"/>
            </a:endParaRPr>
          </a:p>
          <a:p>
            <a:r>
              <a:rPr lang="en-US" b="0" i="0" dirty="0">
                <a:solidFill>
                  <a:srgbClr val="D4D4D4"/>
                </a:solidFill>
                <a:effectLst/>
                <a:latin typeface="-apple-system"/>
              </a:rPr>
              <a:t>Because you want to get data to other data in your organization , you will likely import the data directly into Power BI. An acceptable alternative is to import all other data that you want (from Excel, SQL Server, and so on) into the Azure Analysis Services model and then use a live connection. Using this approach, the data modeling and DAX measures are all performed in one place, and it's a much simpler and easier way to maintain your solution.</a:t>
            </a:r>
          </a:p>
          <a:p>
            <a:endParaRPr lang="en-US" b="0" i="0" dirty="0">
              <a:solidFill>
                <a:srgbClr val="D4D4D4"/>
              </a:solidFill>
              <a:effectLst/>
              <a:latin typeface="-apple-system"/>
            </a:endParaRP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Data Analysis</a:t>
            </a:r>
          </a:p>
          <a:p>
            <a:pPr marL="171450" indent="-171450">
              <a:buFont typeface="Arial" panose="020B0604020202020204" pitchFamily="34" charset="0"/>
              <a:buChar char="•"/>
            </a:pPr>
            <a:r>
              <a:rPr lang="en-US" dirty="0"/>
              <a:t>How to get started with Power BI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you are on a journey. Think about all the data that is being generated each day and that is available in an organization, from transactional data in a traditional database, telemetry data from services you use, to signals you get from different areas like social media.</a:t>
            </a:r>
          </a:p>
          <a:p>
            <a:endParaRPr lang="en-US" b="0" i="0" dirty="0">
              <a:solidFill>
                <a:srgbClr val="D4D4D4"/>
              </a:solidFill>
              <a:effectLst/>
              <a:latin typeface="-apple-system"/>
            </a:endParaRPr>
          </a:p>
          <a:p>
            <a:r>
              <a:rPr lang="en-US" b="0" i="0" dirty="0">
                <a:solidFill>
                  <a:srgbClr val="D4D4D4"/>
                </a:solidFill>
                <a:effectLst/>
                <a:latin typeface="-apple-system"/>
              </a:rPr>
              <a:t>Businesses of today collect and store massive amounts of data. Yet, businesses continue to struggle to use their data in a meaningful and productive way, which impacts their ability to act. Business should be able to use their vast amounts of data and information in such a way that impacts the business.</a:t>
            </a:r>
          </a:p>
          <a:p>
            <a:endParaRPr lang="en-US" b="0" i="0" dirty="0">
              <a:solidFill>
                <a:srgbClr val="D4D4D4"/>
              </a:solidFill>
              <a:effectLst/>
              <a:latin typeface="-apple-system"/>
            </a:endParaRPr>
          </a:p>
          <a:p>
            <a:r>
              <a:rPr lang="en-US" b="0" i="0" dirty="0">
                <a:solidFill>
                  <a:srgbClr val="D4D4D4"/>
                </a:solidFill>
                <a:effectLst/>
                <a:latin typeface="-apple-system"/>
              </a:rPr>
              <a:t>Business decision makers depend on an accurate story to drive better business decisions. The faster a business can make precise decisions, the more competitive they will be and the better advantage they will have. </a:t>
            </a:r>
          </a:p>
          <a:p>
            <a:endParaRPr lang="en-US" b="0" i="0" dirty="0">
              <a:solidFill>
                <a:srgbClr val="D4D4D4"/>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The key to unlocking all this data is being able to tell as story with it via compelling and insightful reports.</a:t>
            </a:r>
          </a:p>
          <a:p>
            <a:endParaRPr lang="en-US" b="0" i="0" dirty="0">
              <a:solidFill>
                <a:srgbClr val="D4D4D4"/>
              </a:solidFill>
              <a:effectLst/>
              <a:latin typeface="-apple-system"/>
            </a:endParaRPr>
          </a:p>
          <a:p>
            <a:r>
              <a:rPr lang="en-US" b="0" i="0" dirty="0">
                <a:solidFill>
                  <a:srgbClr val="D4D4D4"/>
                </a:solidFill>
                <a:effectLst/>
                <a:latin typeface="-apple-system"/>
              </a:rPr>
              <a:t>Your journey of telling a story with data also ties into building that data culture within your organization. While telling the story is important, </a:t>
            </a:r>
            <a:r>
              <a:rPr lang="en-US" b="0" i="1" dirty="0">
                <a:solidFill>
                  <a:srgbClr val="D4D4D4"/>
                </a:solidFill>
                <a:effectLst/>
                <a:latin typeface="-apple-system"/>
              </a:rPr>
              <a:t>where</a:t>
            </a:r>
            <a:r>
              <a:rPr lang="en-US" b="0" i="0" dirty="0">
                <a:solidFill>
                  <a:srgbClr val="D4D4D4"/>
                </a:solidFill>
                <a:effectLst/>
                <a:latin typeface="-apple-system"/>
              </a:rPr>
              <a:t> that story is told is also crucial, making sure the story is told to the right people.</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07498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apple-system"/>
            </a:endParaRPr>
          </a:p>
          <a:p>
            <a:r>
              <a:rPr lang="en-US" b="0" i="0" dirty="0">
                <a:solidFill>
                  <a:srgbClr val="D4D4D4"/>
                </a:solidFill>
                <a:effectLst/>
                <a:latin typeface="-apple-system"/>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apple-system"/>
            </a:endParaRPr>
          </a:p>
          <a:p>
            <a:pPr algn="l"/>
            <a:r>
              <a:rPr lang="en-US" b="0" i="0" dirty="0">
                <a:effectLst/>
                <a:latin typeface="Segoe UI"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Descriptive</a:t>
            </a:r>
            <a:r>
              <a:rPr lang="en-US" b="0" i="0" dirty="0">
                <a:solidFill>
                  <a:srgbClr val="D4D4D4"/>
                </a:solidFill>
                <a:effectLst/>
                <a:latin typeface="-apple-system"/>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apple-system"/>
              </a:rPr>
              <a:t>Diagnostic</a:t>
            </a:r>
            <a:r>
              <a:rPr lang="en-US" b="0" i="0" dirty="0">
                <a:solidFill>
                  <a:srgbClr val="D4D4D4"/>
                </a:solidFill>
                <a:effectLst/>
                <a:latin typeface="-apple-system"/>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apple-system"/>
              </a:rPr>
              <a:t>Predictive</a:t>
            </a:r>
            <a:r>
              <a:rPr lang="en-US" b="0" i="0" dirty="0">
                <a:solidFill>
                  <a:srgbClr val="D4D4D4"/>
                </a:solidFill>
                <a:effectLst/>
                <a:latin typeface="-apple-system"/>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apple-system"/>
              </a:rPr>
              <a:t>Prescriptive</a:t>
            </a:r>
            <a:r>
              <a:rPr lang="en-US" b="0" i="0" dirty="0">
                <a:solidFill>
                  <a:srgbClr val="D4D4D4"/>
                </a:solidFill>
                <a:effectLst/>
                <a:latin typeface="-apple-system"/>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apple-system"/>
              </a:rPr>
              <a:t>Cognitive</a:t>
            </a:r>
            <a:r>
              <a:rPr lang="en-US" b="0" i="0" dirty="0">
                <a:solidFill>
                  <a:srgbClr val="D4D4D4"/>
                </a:solidFill>
                <a:effectLst/>
                <a:latin typeface="-apple-system"/>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apple-system"/>
            </a:endParaRPr>
          </a:p>
          <a:p>
            <a:r>
              <a:rPr lang="en-US" b="0" i="0" dirty="0">
                <a:solidFill>
                  <a:srgbClr val="D4D4D4"/>
                </a:solidFill>
                <a:effectLst/>
                <a:latin typeface="-apple-system"/>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apple-system"/>
            </a:endParaRPr>
          </a:p>
          <a:p>
            <a:pPr algn="l"/>
            <a:r>
              <a:rPr lang="en-US" b="0" i="0" dirty="0">
                <a:effectLst/>
                <a:latin typeface="Segoe UI"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Descriptive</a:t>
            </a:r>
            <a:r>
              <a:rPr lang="en-US" b="0" i="0" dirty="0">
                <a:solidFill>
                  <a:srgbClr val="D4D4D4"/>
                </a:solidFill>
                <a:effectLst/>
                <a:latin typeface="-apple-system"/>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apple-system"/>
              </a:rPr>
              <a:t>Diagnostic</a:t>
            </a:r>
            <a:r>
              <a:rPr lang="en-US" b="0" i="0" dirty="0">
                <a:solidFill>
                  <a:srgbClr val="D4D4D4"/>
                </a:solidFill>
                <a:effectLst/>
                <a:latin typeface="-apple-system"/>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apple-system"/>
              </a:rPr>
              <a:t>Predictive</a:t>
            </a:r>
            <a:r>
              <a:rPr lang="en-US" b="0" i="0" dirty="0">
                <a:solidFill>
                  <a:srgbClr val="D4D4D4"/>
                </a:solidFill>
                <a:effectLst/>
                <a:latin typeface="-apple-system"/>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apple-system"/>
              </a:rPr>
              <a:t>Prescriptive</a:t>
            </a:r>
            <a:r>
              <a:rPr lang="en-US" b="0" i="0" dirty="0">
                <a:solidFill>
                  <a:srgbClr val="D4D4D4"/>
                </a:solidFill>
                <a:effectLst/>
                <a:latin typeface="-apple-system"/>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apple-system"/>
              </a:rPr>
              <a:t>Cognitive</a:t>
            </a:r>
            <a:r>
              <a:rPr lang="en-US" b="0" i="0" dirty="0">
                <a:solidFill>
                  <a:srgbClr val="D4D4D4"/>
                </a:solidFill>
                <a:effectLst/>
                <a:latin typeface="-apple-system"/>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2701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mentioned before, you are not alone. This is a journey and it usually doesn't start with you. The data must come from somewhere. And getting that data into a spot that is usable by you takes some effort and more than likely out of your scope. Especially when we think of the enterprise.</a:t>
            </a:r>
          </a:p>
          <a:p>
            <a:endParaRPr lang="en-US" b="0" i="0" dirty="0">
              <a:solidFill>
                <a:srgbClr val="D4D4D4"/>
              </a:solidFill>
              <a:effectLst/>
              <a:latin typeface="-apple-system"/>
            </a:endParaRPr>
          </a:p>
          <a:p>
            <a:r>
              <a:rPr lang="en-US" b="0" i="0" dirty="0">
                <a:solidFill>
                  <a:srgbClr val="D4D4D4"/>
                </a:solidFill>
                <a:effectLst/>
                <a:latin typeface="-apple-system"/>
              </a:rPr>
              <a:t>Today's applications and projects can be large and intricate, often utilizing the skills and knowledge of numerous individuals. Each person brings a unique talent and expertise to the table, working together and coordinating tasks and responsibilities in order to see a project through from concept to production.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Business analyst</a:t>
            </a:r>
            <a:r>
              <a:rPr lang="en-US" b="0" i="0" dirty="0">
                <a:solidFill>
                  <a:srgbClr val="D4D4D4"/>
                </a:solidFill>
                <a:effectLst/>
                <a:latin typeface="-apple-system"/>
              </a:rPr>
              <a:t>: While there are some similarities between a data analyst and business analyst, the key differentiator between the two roles is what they do with data. A business analyst is closer to the business itself and is a specialist on interpreting the data that comes from the visualization. Often the data analyst and business analyst could be the accountability of a single person.</a:t>
            </a:r>
          </a:p>
          <a:p>
            <a:pPr marL="171450" indent="-171450">
              <a:buFont typeface="Arial" panose="020B0604020202020204" pitchFamily="34" charset="0"/>
              <a:buChar char="•"/>
            </a:pPr>
            <a:r>
              <a:rPr lang="en-US" b="1" i="0" dirty="0">
                <a:solidFill>
                  <a:srgbClr val="D4D4D4"/>
                </a:solidFill>
                <a:effectLst/>
                <a:latin typeface="-apple-system"/>
              </a:rPr>
              <a:t>Data analyst</a:t>
            </a:r>
            <a:r>
              <a:rPr lang="en-US" b="0" i="0" dirty="0">
                <a:solidFill>
                  <a:srgbClr val="D4D4D4"/>
                </a:solidFill>
                <a:effectLst/>
                <a:latin typeface="-apple-system"/>
              </a:rPr>
              <a:t>: Data analysts are responsible for profiling, cleaning, and transforming data, designing, and building scalable and performant data models, and enabling and implementing the advanced analytics capabilities into reports for analysis. Data analysts work with data engineers to determine and locate appropriate data sources  and identify new processes or improve existing processes.</a:t>
            </a:r>
          </a:p>
          <a:p>
            <a:pPr marL="171450" indent="-171450">
              <a:buFont typeface="Arial" panose="020B0604020202020204" pitchFamily="34" charset="0"/>
              <a:buChar char="•"/>
            </a:pPr>
            <a:r>
              <a:rPr lang="en-US" b="1" i="0" dirty="0">
                <a:solidFill>
                  <a:srgbClr val="D4D4D4"/>
                </a:solidFill>
                <a:effectLst/>
                <a:latin typeface="-apple-system"/>
              </a:rPr>
              <a:t>Data engineer</a:t>
            </a:r>
            <a:r>
              <a:rPr lang="en-US" b="0" i="0" dirty="0">
                <a:solidFill>
                  <a:srgbClr val="D4D4D4"/>
                </a:solidFill>
                <a:effectLst/>
                <a:latin typeface="-apple-system"/>
              </a:rPr>
              <a:t>: Primary responsibilities of data engineers include the use of on-premises and cloud data services and tools to ingest, egress, and transform data from multiple sources. They  provision and set up data platform technologies that are on-premises and in the cloud. They manage and secure the flow of structured and unstructured data from multiple sources.</a:t>
            </a:r>
          </a:p>
          <a:p>
            <a:pPr marL="171450" indent="-171450">
              <a:buFont typeface="Arial" panose="020B0604020202020204" pitchFamily="34" charset="0"/>
              <a:buChar char="•"/>
            </a:pPr>
            <a:r>
              <a:rPr lang="en-US" b="1" i="0" dirty="0">
                <a:solidFill>
                  <a:srgbClr val="D4D4D4"/>
                </a:solidFill>
                <a:effectLst/>
                <a:latin typeface="-apple-system"/>
              </a:rPr>
              <a:t>Data scientist</a:t>
            </a:r>
            <a:r>
              <a:rPr lang="en-US" b="0" i="0" dirty="0">
                <a:solidFill>
                  <a:srgbClr val="D4D4D4"/>
                </a:solidFill>
                <a:effectLst/>
                <a:latin typeface="-apple-system"/>
              </a:rPr>
              <a:t>: Data scientists perform advanced analytics to extract value from data. Their work can vary from descriptive analytics to predictive analytics. Descriptive analytics evaluate data through a process known as exploratory data analysis (EDA). Predictive analytics are used in machine learning to apply modeling techniques that can detect anomalies or patterns. These are an important part of forecast models.</a:t>
            </a:r>
          </a:p>
          <a:p>
            <a:pPr marL="171450" indent="-171450">
              <a:buFont typeface="Arial" panose="020B0604020202020204" pitchFamily="34" charset="0"/>
              <a:buChar char="•"/>
            </a:pPr>
            <a:r>
              <a:rPr lang="en-US" b="1" i="0" dirty="0">
                <a:solidFill>
                  <a:srgbClr val="D4D4D4"/>
                </a:solidFill>
                <a:effectLst/>
                <a:latin typeface="-apple-system"/>
              </a:rPr>
              <a:t>Database administrator</a:t>
            </a:r>
            <a:r>
              <a:rPr lang="en-US" b="0" i="0" dirty="0">
                <a:solidFill>
                  <a:srgbClr val="D4D4D4"/>
                </a:solidFill>
                <a:effectLst/>
                <a:latin typeface="-apple-system"/>
              </a:rPr>
              <a:t>: A database administrator implements and manages the operational aspects of cloud-native and hybrid data platform solutions built on Microsoft Azure data services and Microsoft SQL Server. They are responsible for the overall availability and consistent performance and optimizations of the database solutions.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Now that you understand the who and the what, it's time to discuss the how. You already know that a data analyst is one of several critical roles in an organization, helping uncover and make sense of information to keep the company balanced and operating efficiently. As such, it's vital that you, as a data analyst, clearly understands your responsibility and the tasks that are performed on a near-daily basis. The skillset of a data analyst is essential in helping organizations gain valuable insights into the expanse of data they have, working closely with others in their respective roles in the organization to help bring to light valuable information.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Prepare</a:t>
            </a:r>
            <a:r>
              <a:rPr lang="en-US" b="0" i="0" dirty="0">
                <a:solidFill>
                  <a:srgbClr val="D4D4D4"/>
                </a:solidFill>
                <a:effectLst/>
                <a:latin typeface="-apple-system"/>
              </a:rPr>
              <a:t>: Data preparation is the process of profiling, cleaning, and transforming your data to get it ready to model and visualize. it takes raw data and turning it into information that is trusted and understandable. It involves, among other things, ensuring the integrity of the data, correcting wrong or inaccurate data, identifying missing data, converting data from one structure to another or from one type to another, or even something as simple as making data more readable.</a:t>
            </a:r>
          </a:p>
          <a:p>
            <a:pPr marL="171450" indent="-171450">
              <a:buFont typeface="Arial" panose="020B0604020202020204" pitchFamily="34" charset="0"/>
              <a:buChar char="•"/>
            </a:pPr>
            <a:r>
              <a:rPr lang="en-US" b="1" i="0" dirty="0">
                <a:solidFill>
                  <a:srgbClr val="D4D4D4"/>
                </a:solidFill>
                <a:effectLst/>
                <a:latin typeface="-apple-system"/>
              </a:rPr>
              <a:t>Model</a:t>
            </a:r>
            <a:r>
              <a:rPr lang="en-US" b="0" i="0" dirty="0">
                <a:solidFill>
                  <a:srgbClr val="D4D4D4"/>
                </a:solidFill>
                <a:effectLst/>
                <a:latin typeface="-apple-system"/>
              </a:rPr>
              <a:t>: Once the data is in a proper state, it's ready to be modeled. Data modeling is the process of determining how your tables are related to each other. This is done by defining, and creating, relationships between the tables. From there, you can enhance the model by defining metrics and adding custom calculations to enrich your data.</a:t>
            </a:r>
          </a:p>
          <a:p>
            <a:pPr marL="171450" indent="-171450">
              <a:buFont typeface="Arial" panose="020B0604020202020204" pitchFamily="34" charset="0"/>
              <a:buChar char="•"/>
            </a:pPr>
            <a:r>
              <a:rPr lang="en-US" b="1" i="0" dirty="0">
                <a:solidFill>
                  <a:srgbClr val="D4D4D4"/>
                </a:solidFill>
                <a:effectLst/>
                <a:latin typeface="-apple-system"/>
              </a:rPr>
              <a:t>Visualize</a:t>
            </a:r>
            <a:r>
              <a:rPr lang="en-US" b="0" i="0" dirty="0">
                <a:solidFill>
                  <a:srgbClr val="D4D4D4"/>
                </a:solidFill>
                <a:effectLst/>
                <a:latin typeface="-apple-system"/>
              </a:rPr>
              <a:t>: This task is where you get to bring your data to life! The goal of the visualize task is to ultimately solve business problems. A well-designed report should tell a compelling and impactful story about that data, enabling business decision makers to quickly gain needed insights. Using appropriate visualizations and interactions, an effective report guides the reader through the content quickly and efficiently, allowing the reader to follow a narrative into the data. The reports created during the visualization task help businesses and decision makers understand what that data means so that accurate and vital decisions can be made. </a:t>
            </a:r>
          </a:p>
          <a:p>
            <a:pPr marL="171450" indent="-171450">
              <a:buFont typeface="Arial" panose="020B0604020202020204" pitchFamily="34" charset="0"/>
              <a:buChar char="•"/>
            </a:pPr>
            <a:r>
              <a:rPr lang="en-US" b="1" i="0" dirty="0">
                <a:solidFill>
                  <a:srgbClr val="D4D4D4"/>
                </a:solidFill>
                <a:effectLst/>
                <a:latin typeface="-apple-system"/>
              </a:rPr>
              <a:t>Analyze</a:t>
            </a:r>
            <a:r>
              <a:rPr lang="en-US" b="0" i="0" dirty="0">
                <a:solidFill>
                  <a:srgbClr val="D4D4D4"/>
                </a:solidFill>
                <a:effectLst/>
                <a:latin typeface="-apple-system"/>
              </a:rPr>
              <a:t>: The Analyze task is the important step of understanding and interpreting the information that is displayed on the report. In your role as a data analyst, you should understand the analytical capabilities of Power BI and use those to find insights, identify patterns and trends, predict outcomes, and then communicate those insights in such a way that everyone can understand. Advanced analytics enables businesses and organizations to ultimately drive better decisions throughout the business and create actionable insights and meaningful results. </a:t>
            </a:r>
          </a:p>
          <a:p>
            <a:pPr marL="171450" indent="-171450">
              <a:buFont typeface="Arial" panose="020B0604020202020204" pitchFamily="34" charset="0"/>
              <a:buChar char="•"/>
            </a:pPr>
            <a:r>
              <a:rPr lang="en-US" b="1" i="0" dirty="0">
                <a:solidFill>
                  <a:srgbClr val="D4D4D4"/>
                </a:solidFill>
                <a:effectLst/>
                <a:latin typeface="-apple-system"/>
              </a:rPr>
              <a:t>Manage</a:t>
            </a:r>
            <a:r>
              <a:rPr lang="en-US" b="0" i="0" dirty="0">
                <a:solidFill>
                  <a:srgbClr val="D4D4D4"/>
                </a:solidFill>
                <a:effectLst/>
                <a:latin typeface="-apple-system"/>
              </a:rPr>
              <a:t>: There are many components in Power BI, including reports, dashboards, workspaces, datasets, and more. As a data analyst, you are responsible for the management of these Power BI assets, overseeing the sharing and distribution of items such as reports and dashboards, and ensuring the security of Power BI assets. The management of your content helps to foster collaboration between teams and individuals.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791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44E01360-AA4C-428D-8E6D-3D6A034E35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6525" y="0"/>
            <a:ext cx="2079950" cy="864158"/>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0377033"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bg1"/>
                </a:solidFill>
              </a:defRPr>
            </a:lvl1pPr>
          </a:lstStyle>
          <a:p>
            <a:pPr marL="0" lvl="0">
              <a:lnSpc>
                <a:spcPts val="5600"/>
              </a:lnSpc>
            </a:pPr>
            <a:r>
              <a:rPr lang="en-US" dirty="0"/>
              <a:t>Section title</a:t>
            </a:r>
          </a:p>
        </p:txBody>
      </p:sp>
      <p:pic>
        <p:nvPicPr>
          <p:cNvPr id="7" name="Picture 6" descr="Two people looking at a computer screen that is displaying charts and graphs in Microsoft Power BI.">
            <a:extLst>
              <a:ext uri="{FF2B5EF4-FFF2-40B4-BE49-F238E27FC236}">
                <a16:creationId xmlns:a16="http://schemas.microsoft.com/office/drawing/2014/main" id="{BE288C69-EDDF-4F81-AFD1-997907FC5A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80886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108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32"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09669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26.pn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image" Target="../media/image40.emf"/><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89.png"/><Relationship Id="rId4" Type="http://schemas.openxmlformats.org/officeDocument/2006/relationships/image" Target="../media/image88.png"/></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0.svg"/><Relationship Id="rId18" Type="http://schemas.openxmlformats.org/officeDocument/2006/relationships/image" Target="../media/image105.png"/><Relationship Id="rId3" Type="http://schemas.openxmlformats.org/officeDocument/2006/relationships/image" Target="../media/image91.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99.png"/><Relationship Id="rId17" Type="http://schemas.openxmlformats.org/officeDocument/2006/relationships/image" Target="../media/image104.sv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12.xml"/><Relationship Id="rId6" Type="http://schemas.openxmlformats.org/officeDocument/2006/relationships/image" Target="../media/image94.png"/><Relationship Id="rId11" Type="http://schemas.openxmlformats.org/officeDocument/2006/relationships/image" Target="../media/image88.png"/><Relationship Id="rId5" Type="http://schemas.openxmlformats.org/officeDocument/2006/relationships/image" Target="../media/image93.png"/><Relationship Id="rId15" Type="http://schemas.openxmlformats.org/officeDocument/2006/relationships/image" Target="../media/image102.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1.png"/></Relationships>
</file>

<file path=ppt/slides/_rels/slide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4.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59.svg"/><Relationship Id="rId11" Type="http://schemas.openxmlformats.org/officeDocument/2006/relationships/image" Target="../media/image64.jpe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5" name="TextBox 4"/>
          <p:cNvSpPr txBox="1"/>
          <p:nvPr/>
        </p:nvSpPr>
        <p:spPr>
          <a:xfrm>
            <a:off x="5781532" y="2069238"/>
            <a:ext cx="6395457" cy="3357201"/>
          </a:xfrm>
          <a:prstGeom prst="rect">
            <a:avLst/>
          </a:prstGeom>
          <a:noFill/>
        </p:spPr>
        <p:txBody>
          <a:bodyPr wrap="square" rtlCol="0">
            <a:spAutoFit/>
          </a:bodyPr>
          <a:lstStyle/>
          <a:p>
            <a:pPr algn="r">
              <a:tabLst>
                <a:tab pos="6861709" algn="l"/>
              </a:tabLst>
            </a:pPr>
            <a:r>
              <a:rPr lang="nn-NO" sz="3060" dirty="0">
                <a:solidFill>
                  <a:schemeClr val="bg1"/>
                </a:solidFill>
                <a:latin typeface="Core Sans A 25 ExtraLight" panose="020B0203030302020204" pitchFamily="34" charset="0"/>
              </a:rPr>
              <a:t>Microsoft Power BI Data Analyst</a:t>
            </a:r>
            <a:endParaRPr lang="en-SG" sz="3060" dirty="0">
              <a:solidFill>
                <a:schemeClr val="bg1"/>
              </a:solidFill>
              <a:latin typeface="Core Sans A 25 ExtraLight" panose="020B0203030302020204" pitchFamily="34" charset="0"/>
            </a:endParaRPr>
          </a:p>
          <a:p>
            <a:pPr algn="ctr">
              <a:tabLst>
                <a:tab pos="6861709" algn="l"/>
              </a:tabLst>
            </a:pPr>
            <a:endParaRPr lang="en-SG" sz="3060" dirty="0">
              <a:solidFill>
                <a:schemeClr val="bg1"/>
              </a:solidFill>
              <a:latin typeface="Core Sans A 25 ExtraLight" panose="020B0203030302020204" pitchFamily="34" charset="0"/>
            </a:endParaRPr>
          </a:p>
          <a:p>
            <a:pPr algn="r">
              <a:tabLst>
                <a:tab pos="6861709" algn="l"/>
              </a:tabLst>
            </a:pPr>
            <a:r>
              <a:rPr lang="en-SG" sz="2550" dirty="0">
                <a:solidFill>
                  <a:schemeClr val="bg1"/>
                </a:solidFill>
                <a:latin typeface="Core Sans A 25 ExtraLight" panose="020B0203030302020204" pitchFamily="34" charset="0"/>
              </a:rPr>
              <a:t>25-29 Apr '22</a:t>
            </a:r>
          </a:p>
          <a:p>
            <a:pPr algn="r">
              <a:tabLst>
                <a:tab pos="6861709" algn="l"/>
              </a:tabLst>
            </a:pPr>
            <a:r>
              <a:rPr lang="en-SG" sz="2550" dirty="0">
                <a:solidFill>
                  <a:schemeClr val="bg1"/>
                </a:solidFill>
                <a:latin typeface="Core Sans A 25 ExtraLight" panose="020B0203030302020204" pitchFamily="34" charset="0"/>
              </a:rPr>
              <a:t>Time: 2:30 pm to 6:30pm GMT+5:30 (IST)</a:t>
            </a:r>
          </a:p>
          <a:p>
            <a:pPr algn="r">
              <a:tabLst>
                <a:tab pos="6861709" algn="l"/>
              </a:tabLst>
            </a:pPr>
            <a:r>
              <a:rPr lang="en-SG" sz="2550" dirty="0" err="1">
                <a:solidFill>
                  <a:schemeClr val="bg1"/>
                </a:solidFill>
                <a:latin typeface="Core Sans A 25 ExtraLight" panose="020B0203030302020204" pitchFamily="34" charset="0"/>
              </a:rPr>
              <a:t>Munish</a:t>
            </a:r>
            <a:r>
              <a:rPr lang="en-SG" sz="2550" dirty="0">
                <a:solidFill>
                  <a:schemeClr val="bg1"/>
                </a:solidFill>
                <a:latin typeface="Core Sans A 25 ExtraLight" panose="020B0203030302020204" pitchFamily="34" charset="0"/>
              </a:rPr>
              <a:t> Arora</a:t>
            </a:r>
          </a:p>
          <a:p>
            <a:pPr algn="r">
              <a:tabLst>
                <a:tab pos="6861709" algn="l"/>
              </a:tabLst>
            </a:pPr>
            <a:r>
              <a:rPr lang="en-SG" sz="2550" dirty="0">
                <a:solidFill>
                  <a:schemeClr val="bg1"/>
                </a:solidFill>
                <a:latin typeface="Core Sans A 25 ExtraLight" panose="020B0203030302020204" pitchFamily="34" charset="0"/>
              </a:rPr>
              <a:t>(Microsoft Certified Trainer)</a:t>
            </a:r>
          </a:p>
          <a:p>
            <a:pPr algn="r">
              <a:tabLst>
                <a:tab pos="6861709" algn="l"/>
              </a:tabLst>
            </a:pPr>
            <a:endParaRPr lang="en-SG" sz="4896" dirty="0">
              <a:solidFill>
                <a:schemeClr val="bg1"/>
              </a:solidFill>
              <a:latin typeface="Core Sans A 25 ExtraLight" panose="020B0203030302020204" pitchFamily="34" charset="0"/>
            </a:endParaRPr>
          </a:p>
        </p:txBody>
      </p:sp>
      <p:sp>
        <p:nvSpPr>
          <p:cNvPr id="6" name="Rectangle 5"/>
          <p:cNvSpPr/>
          <p:nvPr/>
        </p:nvSpPr>
        <p:spPr>
          <a:xfrm>
            <a:off x="882" y="5786890"/>
            <a:ext cx="12434711" cy="1248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7514977" y="656935"/>
            <a:ext cx="4590157" cy="1034001"/>
          </a:xfrm>
          <a:prstGeom prst="rect">
            <a:avLst/>
          </a:prstGeom>
          <a:noFill/>
        </p:spPr>
        <p:txBody>
          <a:bodyPr wrap="square" rtlCol="0">
            <a:spAutoFit/>
          </a:bodyPr>
          <a:lstStyle/>
          <a:p>
            <a:r>
              <a:rPr lang="en-SG" sz="6119" b="1" dirty="0">
                <a:solidFill>
                  <a:schemeClr val="bg1"/>
                </a:solidFill>
                <a:latin typeface="Core Sans A 25 ExtraLight" panose="020B0203030302020204" pitchFamily="34" charset="0"/>
              </a:rPr>
              <a:t>Overview</a:t>
            </a:r>
            <a:endParaRPr lang="en-US" sz="1836"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473868"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50693"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18C5-1A01-4826-91D5-B35CD1288BF9}"/>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F0BE83A7-58C2-4641-90AF-95676B218979}"/>
              </a:ext>
            </a:extLst>
          </p:cNvPr>
          <p:cNvSpPr>
            <a:spLocks noGrp="1"/>
          </p:cNvSpPr>
          <p:nvPr>
            <p:ph type="body" sz="quarter" idx="10"/>
          </p:nvPr>
        </p:nvSpPr>
        <p:spPr>
          <a:xfrm>
            <a:off x="465138" y="1960860"/>
            <a:ext cx="9572625" cy="3539430"/>
          </a:xfrm>
        </p:spPr>
        <p:txBody>
          <a:bodyPr/>
          <a:lstStyle/>
          <a:p>
            <a:r>
              <a:rPr lang="en-US" sz="2400" dirty="0"/>
              <a:t>Q01 – Which data role enables advanced analytics capabilities through reports and visualizations?</a:t>
            </a:r>
          </a:p>
          <a:p>
            <a:pPr>
              <a:spcBef>
                <a:spcPts val="1200"/>
              </a:spcBef>
              <a:buFont typeface="Wingdings" panose="05000000000000000000" pitchFamily="2" charset="2"/>
              <a:buChar char="ü"/>
            </a:pPr>
            <a:r>
              <a:rPr lang="en-US" sz="2400" dirty="0"/>
              <a:t>A01 – Data Analyst</a:t>
            </a:r>
          </a:p>
          <a:p>
            <a:pPr marL="0" indent="0">
              <a:buNone/>
            </a:pPr>
            <a:endParaRPr lang="en-US" sz="2400" dirty="0"/>
          </a:p>
          <a:p>
            <a:r>
              <a:rPr lang="en-US" sz="2400" dirty="0"/>
              <a:t>Q02 – Which data analyst task has critical performance impact on reporting and data analysis?</a:t>
            </a:r>
          </a:p>
          <a:p>
            <a:pPr>
              <a:spcBef>
                <a:spcPts val="1200"/>
              </a:spcBef>
              <a:buFont typeface="Wingdings" panose="05000000000000000000" pitchFamily="2" charset="2"/>
              <a:buChar char="ü"/>
            </a:pPr>
            <a:r>
              <a:rPr lang="en-US" sz="2400" dirty="0"/>
              <a:t>A02 – Model</a:t>
            </a:r>
          </a:p>
          <a:p>
            <a:pPr marL="0" indent="0">
              <a:buNone/>
            </a:pPr>
            <a:endParaRPr lang="en-US" sz="2400" dirty="0"/>
          </a:p>
          <a:p>
            <a:r>
              <a:rPr lang="en-US" sz="2400" dirty="0"/>
              <a:t>Q03 – What is a key benefit of data analysis?</a:t>
            </a:r>
          </a:p>
          <a:p>
            <a:pPr>
              <a:spcBef>
                <a:spcPts val="1200"/>
              </a:spcBef>
              <a:buFont typeface="Wingdings" panose="05000000000000000000" pitchFamily="2" charset="2"/>
              <a:buChar char="ü"/>
            </a:pPr>
            <a:r>
              <a:rPr lang="en-US" sz="2400" dirty="0"/>
              <a:t>A03 – Informed business decisions.</a:t>
            </a:r>
          </a:p>
        </p:txBody>
      </p:sp>
    </p:spTree>
    <p:extLst>
      <p:ext uri="{BB962C8B-B14F-4D97-AF65-F5344CB8AC3E}">
        <p14:creationId xmlns:p14="http://schemas.microsoft.com/office/powerpoint/2010/main" val="1365358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1682750"/>
            <a:ext cx="4582851" cy="3629025"/>
          </a:xfrm>
        </p:spPr>
        <p:txBody>
          <a:bodyPr/>
          <a:lstStyle/>
          <a:p>
            <a:r>
              <a:rPr lang="en-US" b="1" dirty="0">
                <a:latin typeface="Segoe UI Semibold" panose="020B0702040204020203" pitchFamily="34" charset="0"/>
                <a:cs typeface="Segoe UI Semibold" panose="020B0702040204020203" pitchFamily="34" charset="0"/>
              </a:rPr>
              <a:t>Lesson 2:</a:t>
            </a:r>
            <a:br>
              <a:rPr lang="en-US" b="1" dirty="0">
                <a:latin typeface="Segoe UI Semibold" panose="020B0702040204020203" pitchFamily="34" charset="0"/>
                <a:cs typeface="Segoe UI Semibold" panose="020B0702040204020203" pitchFamily="34" charset="0"/>
              </a:rPr>
            </a:br>
            <a:r>
              <a:rPr lang="en-US" b="1" dirty="0">
                <a:latin typeface="Segoe UI Semibold" panose="020B0702040204020203" pitchFamily="34" charset="0"/>
                <a:cs typeface="Segoe UI Semibold" panose="020B0702040204020203" pitchFamily="34" charset="0"/>
              </a:rPr>
              <a:t>Getting Started with Power BI</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Power BI</a:t>
            </a:r>
          </a:p>
        </p:txBody>
      </p:sp>
      <p:sp>
        <p:nvSpPr>
          <p:cNvPr id="3" name="Text Placeholder 2">
            <a:extLst>
              <a:ext uri="{FF2B5EF4-FFF2-40B4-BE49-F238E27FC236}">
                <a16:creationId xmlns:a16="http://schemas.microsoft.com/office/drawing/2014/main" id="{46E522AF-44F2-4371-8EFF-97D7DD4F0554}"/>
              </a:ext>
            </a:extLst>
          </p:cNvPr>
          <p:cNvSpPr>
            <a:spLocks noGrp="1"/>
          </p:cNvSpPr>
          <p:nvPr>
            <p:ph type="body" sz="quarter" idx="10"/>
          </p:nvPr>
        </p:nvSpPr>
        <p:spPr>
          <a:xfrm>
            <a:off x="430866" y="1330558"/>
            <a:ext cx="11681621" cy="1849428"/>
          </a:xfrm>
        </p:spPr>
        <p:txBody>
          <a:bodyPr/>
          <a:lstStyle/>
          <a:p>
            <a:pPr marL="0" indent="0">
              <a:buNone/>
            </a:pPr>
            <a:r>
              <a:rPr lang="en-US" sz="2400" dirty="0"/>
              <a:t>Power BI: </a:t>
            </a:r>
          </a:p>
          <a:p>
            <a:r>
              <a:rPr lang="en-US" sz="2400" dirty="0"/>
              <a:t>A collection of software, services, apps, and connectors.</a:t>
            </a:r>
          </a:p>
          <a:p>
            <a:endParaRPr lang="en-US" sz="2400" dirty="0"/>
          </a:p>
          <a:p>
            <a:r>
              <a:rPr lang="en-US" sz="2400" dirty="0"/>
              <a:t>Provides interactive visualizations with self-service BI capabilities , where end users can create reports and dashboards by themselves, without having to depend on any IT and Database administration.</a:t>
            </a:r>
          </a:p>
          <a:p>
            <a:pPr marL="0" indent="0">
              <a:buNone/>
            </a:pPr>
            <a:endParaRPr lang="en-US" sz="2400" dirty="0"/>
          </a:p>
        </p:txBody>
      </p:sp>
      <p:grpSp>
        <p:nvGrpSpPr>
          <p:cNvPr id="24" name="Group 23" descr="Image of Power BI desktop on a laptop the Power BI service on a tablet, and Power BI mobile application.">
            <a:extLst>
              <a:ext uri="{FF2B5EF4-FFF2-40B4-BE49-F238E27FC236}">
                <a16:creationId xmlns:a16="http://schemas.microsoft.com/office/drawing/2014/main" id="{1A0C9300-4065-4A12-8EB1-B9E94C873690}"/>
              </a:ext>
            </a:extLst>
          </p:cNvPr>
          <p:cNvGrpSpPr/>
          <p:nvPr/>
        </p:nvGrpSpPr>
        <p:grpSpPr>
          <a:xfrm>
            <a:off x="2767106" y="3179986"/>
            <a:ext cx="5833555" cy="3699712"/>
            <a:chOff x="2991038" y="2367154"/>
            <a:chExt cx="6481385" cy="4364807"/>
          </a:xfrm>
        </p:grpSpPr>
        <p:sp>
          <p:nvSpPr>
            <p:cNvPr id="6" name="Freeform 51">
              <a:extLst>
                <a:ext uri="{FF2B5EF4-FFF2-40B4-BE49-F238E27FC236}">
                  <a16:creationId xmlns:a16="http://schemas.microsoft.com/office/drawing/2014/main" id="{D4AA86DD-7B21-4D6A-8B65-5439819AA141}"/>
                </a:ext>
              </a:extLst>
            </p:cNvPr>
            <p:cNvSpPr>
              <a:spLocks/>
            </p:cNvSpPr>
            <p:nvPr/>
          </p:nvSpPr>
          <p:spPr bwMode="auto">
            <a:xfrm>
              <a:off x="2991038" y="6227499"/>
              <a:ext cx="6454639" cy="24925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7" name="Rectangle 6">
              <a:extLst>
                <a:ext uri="{FF2B5EF4-FFF2-40B4-BE49-F238E27FC236}">
                  <a16:creationId xmlns:a16="http://schemas.microsoft.com/office/drawing/2014/main" id="{9E6A3FF7-4128-4123-8BCA-DF99C9758A92}"/>
                </a:ext>
              </a:extLst>
            </p:cNvPr>
            <p:cNvSpPr/>
            <p:nvPr/>
          </p:nvSpPr>
          <p:spPr bwMode="auto">
            <a:xfrm>
              <a:off x="3586826" y="2869465"/>
              <a:ext cx="5360222" cy="336500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grpSp>
          <p:nvGrpSpPr>
            <p:cNvPr id="9" name="Group 8">
              <a:extLst>
                <a:ext uri="{FF2B5EF4-FFF2-40B4-BE49-F238E27FC236}">
                  <a16:creationId xmlns:a16="http://schemas.microsoft.com/office/drawing/2014/main" id="{98C3BB87-9545-4A95-B279-BB2FE870FD0E}"/>
                </a:ext>
              </a:extLst>
            </p:cNvPr>
            <p:cNvGrpSpPr/>
            <p:nvPr/>
          </p:nvGrpSpPr>
          <p:grpSpPr>
            <a:xfrm>
              <a:off x="3650336" y="2949424"/>
              <a:ext cx="5247055" cy="3203970"/>
              <a:chOff x="0" y="3175"/>
              <a:chExt cx="12436475" cy="6988175"/>
            </a:xfrm>
          </p:grpSpPr>
          <p:pic>
            <p:nvPicPr>
              <p:cNvPr id="1026" name="Picture 2" descr="Graphical user interface, application&#10;&#10;Description automatically generated">
                <a:extLst>
                  <a:ext uri="{FF2B5EF4-FFF2-40B4-BE49-F238E27FC236}">
                    <a16:creationId xmlns:a16="http://schemas.microsoft.com/office/drawing/2014/main" id="{8DA64E52-858D-425E-8C87-2B8618AAA1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12436475" cy="6988175"/>
              </a:xfrm>
              <a:prstGeom prst="rect">
                <a:avLst/>
              </a:prstGeom>
              <a:noFill/>
            </p:spPr>
          </p:pic>
          <p:sp>
            <p:nvSpPr>
              <p:cNvPr id="4" name="Rectangle 3">
                <a:extLst>
                  <a:ext uri="{FF2B5EF4-FFF2-40B4-BE49-F238E27FC236}">
                    <a16:creationId xmlns:a16="http://schemas.microsoft.com/office/drawing/2014/main" id="{D05DCD76-7FB8-4B9E-8F08-3972AA9D85B4}"/>
                  </a:ext>
                </a:extLst>
              </p:cNvPr>
              <p:cNvSpPr/>
              <p:nvPr/>
            </p:nvSpPr>
            <p:spPr bwMode="auto">
              <a:xfrm>
                <a:off x="11600523" y="192765"/>
                <a:ext cx="800718" cy="168052"/>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C7D1464F-E3E3-439C-96A3-53EC3000936F}"/>
                </a:ext>
              </a:extLst>
            </p:cNvPr>
            <p:cNvSpPr/>
            <p:nvPr/>
          </p:nvSpPr>
          <p:spPr bwMode="auto">
            <a:xfrm>
              <a:off x="6900836" y="5181406"/>
              <a:ext cx="2571587" cy="155055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grpSp>
          <p:nvGrpSpPr>
            <p:cNvPr id="16" name="Group 15">
              <a:extLst>
                <a:ext uri="{FF2B5EF4-FFF2-40B4-BE49-F238E27FC236}">
                  <a16:creationId xmlns:a16="http://schemas.microsoft.com/office/drawing/2014/main" id="{610BC1F2-6905-45FF-9F8C-9094212E8993}"/>
                </a:ext>
              </a:extLst>
            </p:cNvPr>
            <p:cNvGrpSpPr/>
            <p:nvPr/>
          </p:nvGrpSpPr>
          <p:grpSpPr>
            <a:xfrm>
              <a:off x="8369753" y="2367154"/>
              <a:ext cx="1039301" cy="1910124"/>
              <a:chOff x="8369753" y="2367154"/>
              <a:chExt cx="1039301" cy="1910124"/>
            </a:xfrm>
          </p:grpSpPr>
          <p:sp>
            <p:nvSpPr>
              <p:cNvPr id="17" name="AutoShape 3">
                <a:extLst>
                  <a:ext uri="{FF2B5EF4-FFF2-40B4-BE49-F238E27FC236}">
                    <a16:creationId xmlns:a16="http://schemas.microsoft.com/office/drawing/2014/main" id="{5D2F05CB-D741-439B-88EC-AC2FFCAE9D6D}"/>
                  </a:ext>
                </a:extLst>
              </p:cNvPr>
              <p:cNvSpPr>
                <a:spLocks noChangeAspect="1" noChangeArrowheads="1" noTextEdit="1"/>
              </p:cNvSpPr>
              <p:nvPr/>
            </p:nvSpPr>
            <p:spPr bwMode="auto">
              <a:xfrm>
                <a:off x="8369753" y="2367154"/>
                <a:ext cx="1030095" cy="191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9" name="Freeform 5">
                <a:extLst>
                  <a:ext uri="{FF2B5EF4-FFF2-40B4-BE49-F238E27FC236}">
                    <a16:creationId xmlns:a16="http://schemas.microsoft.com/office/drawing/2014/main" id="{AF12A56E-E166-468C-BFD1-6A5A03BA35D4}"/>
                  </a:ext>
                </a:extLst>
              </p:cNvPr>
              <p:cNvSpPr>
                <a:spLocks/>
              </p:cNvSpPr>
              <p:nvPr/>
            </p:nvSpPr>
            <p:spPr bwMode="auto">
              <a:xfrm>
                <a:off x="8378959" y="2376577"/>
                <a:ext cx="1030095" cy="189127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3" name="Freeform 10">
                <a:extLst>
                  <a:ext uri="{FF2B5EF4-FFF2-40B4-BE49-F238E27FC236}">
                    <a16:creationId xmlns:a16="http://schemas.microsoft.com/office/drawing/2014/main" id="{B4783B13-284F-419E-AA2B-E9E4D2E310A5}"/>
                  </a:ext>
                </a:extLst>
              </p:cNvPr>
              <p:cNvSpPr>
                <a:spLocks/>
              </p:cNvSpPr>
              <p:nvPr/>
            </p:nvSpPr>
            <p:spPr bwMode="auto">
              <a:xfrm>
                <a:off x="8779398" y="4100072"/>
                <a:ext cx="220012" cy="115908"/>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2" name="Freeform 9">
                <a:extLst>
                  <a:ext uri="{FF2B5EF4-FFF2-40B4-BE49-F238E27FC236}">
                    <a16:creationId xmlns:a16="http://schemas.microsoft.com/office/drawing/2014/main" id="{FF825FED-85BF-40FA-A754-BF70A6FAF214}"/>
                  </a:ext>
                </a:extLst>
              </p:cNvPr>
              <p:cNvSpPr>
                <a:spLocks/>
              </p:cNvSpPr>
              <p:nvPr/>
            </p:nvSpPr>
            <p:spPr bwMode="auto">
              <a:xfrm>
                <a:off x="9247037" y="4129285"/>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8" name="Rectangle 17">
                <a:extLst>
                  <a:ext uri="{FF2B5EF4-FFF2-40B4-BE49-F238E27FC236}">
                    <a16:creationId xmlns:a16="http://schemas.microsoft.com/office/drawing/2014/main" id="{69134742-D6D8-40D4-BE65-EFA792DA1C77}"/>
                  </a:ext>
                </a:extLst>
              </p:cNvPr>
              <p:cNvSpPr>
                <a:spLocks noChangeArrowheads="1"/>
              </p:cNvSpPr>
              <p:nvPr/>
            </p:nvSpPr>
            <p:spPr bwMode="auto">
              <a:xfrm>
                <a:off x="8435293" y="2548718"/>
                <a:ext cx="925153" cy="1499599"/>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20" name="Freeform 7">
                <a:extLst>
                  <a:ext uri="{FF2B5EF4-FFF2-40B4-BE49-F238E27FC236}">
                    <a16:creationId xmlns:a16="http://schemas.microsoft.com/office/drawing/2014/main" id="{92F43CF2-5BE1-4D19-BE2D-C9F5416143C5}"/>
                  </a:ext>
                </a:extLst>
              </p:cNvPr>
              <p:cNvSpPr>
                <a:spLocks/>
              </p:cNvSpPr>
              <p:nvPr/>
            </p:nvSpPr>
            <p:spPr bwMode="auto">
              <a:xfrm>
                <a:off x="8608175" y="2444964"/>
                <a:ext cx="562456" cy="2921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1" name="Freeform 8">
                <a:extLst>
                  <a:ext uri="{FF2B5EF4-FFF2-40B4-BE49-F238E27FC236}">
                    <a16:creationId xmlns:a16="http://schemas.microsoft.com/office/drawing/2014/main" id="{2AE86D2D-744A-4193-B0D8-EE9FF5532B55}"/>
                  </a:ext>
                </a:extLst>
              </p:cNvPr>
              <p:cNvSpPr>
                <a:spLocks/>
              </p:cNvSpPr>
              <p:nvPr/>
            </p:nvSpPr>
            <p:spPr bwMode="auto">
              <a:xfrm>
                <a:off x="8426827" y="4129285"/>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12" name="Picture 11">
                <a:extLst>
                  <a:ext uri="{FF2B5EF4-FFF2-40B4-BE49-F238E27FC236}">
                    <a16:creationId xmlns:a16="http://schemas.microsoft.com/office/drawing/2014/main" id="{B74BC2C6-4218-42F9-A82A-A2EF10039E6D}"/>
                  </a:ext>
                </a:extLst>
              </p:cNvPr>
              <p:cNvPicPr>
                <a:picLocks noChangeAspect="1"/>
              </p:cNvPicPr>
              <p:nvPr/>
            </p:nvPicPr>
            <p:blipFill>
              <a:blip r:embed="rId4"/>
              <a:stretch>
                <a:fillRect/>
              </a:stretch>
            </p:blipFill>
            <p:spPr>
              <a:xfrm>
                <a:off x="8482198" y="2585756"/>
                <a:ext cx="831344" cy="1422124"/>
              </a:xfrm>
              <a:prstGeom prst="rect">
                <a:avLst/>
              </a:prstGeom>
            </p:spPr>
          </p:pic>
        </p:grpSp>
        <p:pic>
          <p:nvPicPr>
            <p:cNvPr id="2" name="Picture 1">
              <a:extLst>
                <a:ext uri="{FF2B5EF4-FFF2-40B4-BE49-F238E27FC236}">
                  <a16:creationId xmlns:a16="http://schemas.microsoft.com/office/drawing/2014/main" id="{DEF8F17D-459E-462E-B9C5-BE88F64D05D9}"/>
                </a:ext>
              </a:extLst>
            </p:cNvPr>
            <p:cNvPicPr>
              <a:picLocks noChangeAspect="1"/>
            </p:cNvPicPr>
            <p:nvPr/>
          </p:nvPicPr>
          <p:blipFill rotWithShape="1">
            <a:blip r:embed="rId5"/>
            <a:srcRect r="16512"/>
            <a:stretch/>
          </p:blipFill>
          <p:spPr>
            <a:xfrm>
              <a:off x="6942667" y="5228178"/>
              <a:ext cx="2447312" cy="1451520"/>
            </a:xfrm>
            <a:prstGeom prst="rect">
              <a:avLst/>
            </a:prstGeom>
          </p:spPr>
        </p:pic>
      </p:grpSp>
    </p:spTree>
    <p:extLst>
      <p:ext uri="{BB962C8B-B14F-4D97-AF65-F5344CB8AC3E}">
        <p14:creationId xmlns:p14="http://schemas.microsoft.com/office/powerpoint/2010/main" val="35521485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Architecture</a:t>
            </a:r>
          </a:p>
        </p:txBody>
      </p:sp>
      <p:pic>
        <p:nvPicPr>
          <p:cNvPr id="25" name="Picture 24">
            <a:extLst>
              <a:ext uri="{FF2B5EF4-FFF2-40B4-BE49-F238E27FC236}">
                <a16:creationId xmlns:a16="http://schemas.microsoft.com/office/drawing/2014/main" id="{C7BCD106-787F-403F-A329-D098A76E1181}"/>
              </a:ext>
            </a:extLst>
          </p:cNvPr>
          <p:cNvPicPr>
            <a:picLocks noChangeAspect="1"/>
          </p:cNvPicPr>
          <p:nvPr/>
        </p:nvPicPr>
        <p:blipFill>
          <a:blip r:embed="rId3"/>
          <a:stretch>
            <a:fillRect/>
          </a:stretch>
        </p:blipFill>
        <p:spPr>
          <a:xfrm>
            <a:off x="1446030" y="1392196"/>
            <a:ext cx="8624910" cy="5244642"/>
          </a:xfrm>
          <a:prstGeom prst="rect">
            <a:avLst/>
          </a:prstGeom>
        </p:spPr>
      </p:pic>
      <p:sp>
        <p:nvSpPr>
          <p:cNvPr id="26" name="Speech Bubble: Rectangle with Corners Rounded 25">
            <a:extLst>
              <a:ext uri="{FF2B5EF4-FFF2-40B4-BE49-F238E27FC236}">
                <a16:creationId xmlns:a16="http://schemas.microsoft.com/office/drawing/2014/main" id="{FE4C4D45-411B-478C-A270-A0A481427F24}"/>
              </a:ext>
            </a:extLst>
          </p:cNvPr>
          <p:cNvSpPr/>
          <p:nvPr/>
        </p:nvSpPr>
        <p:spPr>
          <a:xfrm>
            <a:off x="1580622" y="1392196"/>
            <a:ext cx="3574473" cy="667513"/>
          </a:xfrm>
          <a:prstGeom prst="wedgeRoundRectCallout">
            <a:avLst>
              <a:gd name="adj1" fmla="val 65586"/>
              <a:gd name="adj2" fmla="val 368762"/>
              <a:gd name="adj3" fmla="val 16667"/>
            </a:avLst>
          </a:prstGeom>
          <a:solidFill>
            <a:srgbClr val="27ACE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dataset</a:t>
            </a:r>
            <a:r>
              <a:rPr lang="en-US" b="0" i="0" dirty="0">
                <a:solidFill>
                  <a:srgbClr val="222222"/>
                </a:solidFill>
                <a:effectLst/>
                <a:latin typeface="arial" panose="020B0604020202020204" pitchFamily="34" charset="0"/>
              </a:rPr>
              <a:t> is a collection of data that you import or connect to.</a:t>
            </a:r>
            <a:endParaRPr lang="en-IN" dirty="0"/>
          </a:p>
        </p:txBody>
      </p:sp>
    </p:spTree>
    <p:extLst>
      <p:ext uri="{BB962C8B-B14F-4D97-AF65-F5344CB8AC3E}">
        <p14:creationId xmlns:p14="http://schemas.microsoft.com/office/powerpoint/2010/main" val="911980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Use Power BI</a:t>
            </a:r>
          </a:p>
        </p:txBody>
      </p:sp>
      <p:grpSp>
        <p:nvGrpSpPr>
          <p:cNvPr id="88" name="Group 87" descr="Image displaying the use of Power BI. From left to right the steps are: get data, build report in Power BI desktop, publish report to the Power BI service, and disseminate via the Power BI service or Power BI mobile.">
            <a:extLst>
              <a:ext uri="{FF2B5EF4-FFF2-40B4-BE49-F238E27FC236}">
                <a16:creationId xmlns:a16="http://schemas.microsoft.com/office/drawing/2014/main" id="{8E8FBFD8-A135-4152-AA8A-BAFFDB660087}"/>
              </a:ext>
            </a:extLst>
          </p:cNvPr>
          <p:cNvGrpSpPr/>
          <p:nvPr/>
        </p:nvGrpSpPr>
        <p:grpSpPr>
          <a:xfrm>
            <a:off x="76324" y="1527722"/>
            <a:ext cx="12456930" cy="5277561"/>
            <a:chOff x="82950" y="1527722"/>
            <a:chExt cx="12456930" cy="5277561"/>
          </a:xfrm>
        </p:grpSpPr>
        <p:grpSp>
          <p:nvGrpSpPr>
            <p:cNvPr id="19" name="Group 18">
              <a:extLst>
                <a:ext uri="{FF2B5EF4-FFF2-40B4-BE49-F238E27FC236}">
                  <a16:creationId xmlns:a16="http://schemas.microsoft.com/office/drawing/2014/main" id="{398CE699-3DBE-4A5A-8491-9ACD01F2DF7B}"/>
                </a:ext>
              </a:extLst>
            </p:cNvPr>
            <p:cNvGrpSpPr/>
            <p:nvPr/>
          </p:nvGrpSpPr>
          <p:grpSpPr>
            <a:xfrm>
              <a:off x="2875435" y="1527722"/>
              <a:ext cx="6049507" cy="4806663"/>
              <a:chOff x="1974463" y="838360"/>
              <a:chExt cx="7921623" cy="6461124"/>
            </a:xfrm>
          </p:grpSpPr>
          <p:sp>
            <p:nvSpPr>
              <p:cNvPr id="17" name="Rectangle 16">
                <a:extLst>
                  <a:ext uri="{FF2B5EF4-FFF2-40B4-BE49-F238E27FC236}">
                    <a16:creationId xmlns:a16="http://schemas.microsoft.com/office/drawing/2014/main" id="{3618A391-2B99-46E5-92E6-B54793BFA7E9}"/>
                  </a:ext>
                </a:extLst>
              </p:cNvPr>
              <p:cNvSpPr/>
              <p:nvPr/>
            </p:nvSpPr>
            <p:spPr bwMode="auto">
              <a:xfrm>
                <a:off x="2726539" y="1860636"/>
                <a:ext cx="6350224" cy="360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2DC84033-ED62-4A5A-AD25-9515C5C4E972}"/>
                  </a:ext>
                </a:extLst>
              </p:cNvPr>
              <p:cNvSpPr/>
              <p:nvPr/>
            </p:nvSpPr>
            <p:spPr bwMode="auto">
              <a:xfrm>
                <a:off x="2852861" y="1824039"/>
                <a:ext cx="6157789" cy="114304"/>
              </a:xfrm>
              <a:prstGeom prst="rect">
                <a:avLst/>
              </a:prstGeom>
              <a:solidFill>
                <a:srgbClr val="3B3A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Monitor outline">
                <a:extLst>
                  <a:ext uri="{FF2B5EF4-FFF2-40B4-BE49-F238E27FC236}">
                    <a16:creationId xmlns:a16="http://schemas.microsoft.com/office/drawing/2014/main" id="{29209DE6-0D87-467C-BD77-CE7ED9AC9E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4463" y="838360"/>
                <a:ext cx="7921623" cy="6461124"/>
              </a:xfrm>
              <a:prstGeom prst="rect">
                <a:avLst/>
              </a:prstGeom>
            </p:spPr>
          </p:pic>
          <p:pic>
            <p:nvPicPr>
              <p:cNvPr id="11" name="Picture 10" descr="Graphical user interface, chart, application&#10;&#10;Description automatically generated">
                <a:extLst>
                  <a:ext uri="{FF2B5EF4-FFF2-40B4-BE49-F238E27FC236}">
                    <a16:creationId xmlns:a16="http://schemas.microsoft.com/office/drawing/2014/main" id="{7CA6782F-CF59-4054-AF0D-4006874FD574}"/>
                  </a:ext>
                </a:extLst>
              </p:cNvPr>
              <p:cNvPicPr>
                <a:picLocks noChangeAspect="1"/>
              </p:cNvPicPr>
              <p:nvPr/>
            </p:nvPicPr>
            <p:blipFill>
              <a:blip r:embed="rId5"/>
              <a:stretch>
                <a:fillRect/>
              </a:stretch>
            </p:blipFill>
            <p:spPr>
              <a:xfrm>
                <a:off x="2852861" y="1938343"/>
                <a:ext cx="6157789" cy="3433758"/>
              </a:xfrm>
              <a:prstGeom prst="rect">
                <a:avLst/>
              </a:prstGeom>
            </p:spPr>
          </p:pic>
        </p:grpSp>
        <p:grpSp>
          <p:nvGrpSpPr>
            <p:cNvPr id="4" name="Group 3">
              <a:extLst>
                <a:ext uri="{FF2B5EF4-FFF2-40B4-BE49-F238E27FC236}">
                  <a16:creationId xmlns:a16="http://schemas.microsoft.com/office/drawing/2014/main" id="{0B903306-635D-4AA9-A0DD-282263DA0AE2}"/>
                </a:ext>
              </a:extLst>
            </p:cNvPr>
            <p:cNvGrpSpPr/>
            <p:nvPr/>
          </p:nvGrpSpPr>
          <p:grpSpPr>
            <a:xfrm>
              <a:off x="9387198" y="4416757"/>
              <a:ext cx="3152682" cy="2388526"/>
              <a:chOff x="5452912" y="2191145"/>
              <a:chExt cx="7030504" cy="4545710"/>
            </a:xfrm>
          </p:grpSpPr>
          <p:pic>
            <p:nvPicPr>
              <p:cNvPr id="6" name="Picture 5" descr="A screenshot of a computer screen&#10;&#10;Description generated with very high confidence">
                <a:extLst>
                  <a:ext uri="{FF2B5EF4-FFF2-40B4-BE49-F238E27FC236}">
                    <a16:creationId xmlns:a16="http://schemas.microsoft.com/office/drawing/2014/main" id="{784C0854-6678-40BF-9783-F2CDC76062F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52912" y="2191145"/>
                <a:ext cx="7030504" cy="4545710"/>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9449A5AE-AF54-48F5-B0D0-DB967D1906D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 r="-4741"/>
              <a:stretch/>
            </p:blipFill>
            <p:spPr>
              <a:xfrm>
                <a:off x="6382018" y="2839073"/>
                <a:ext cx="5214395" cy="3194440"/>
              </a:xfrm>
              <a:prstGeom prst="rect">
                <a:avLst/>
              </a:prstGeom>
              <a:solidFill>
                <a:schemeClr val="accent6">
                  <a:lumMod val="75000"/>
                </a:schemeClr>
              </a:solidFill>
            </p:spPr>
          </p:pic>
          <p:pic>
            <p:nvPicPr>
              <p:cNvPr id="8" name="Picture 7">
                <a:extLst>
                  <a:ext uri="{FF2B5EF4-FFF2-40B4-BE49-F238E27FC236}">
                    <a16:creationId xmlns:a16="http://schemas.microsoft.com/office/drawing/2014/main" id="{D9ED2880-FE32-43AE-94B1-2CBE99E8EA8D}"/>
                  </a:ext>
                </a:extLst>
              </p:cNvPr>
              <p:cNvPicPr>
                <a:picLocks noChangeAspect="1"/>
              </p:cNvPicPr>
              <p:nvPr/>
            </p:nvPicPr>
            <p:blipFill rotWithShape="1">
              <a:blip r:embed="rId8"/>
              <a:srcRect l="1" r="-1522"/>
              <a:stretch/>
            </p:blipFill>
            <p:spPr>
              <a:xfrm>
                <a:off x="6382066" y="2835922"/>
                <a:ext cx="5214346" cy="3203096"/>
              </a:xfrm>
              <a:prstGeom prst="rect">
                <a:avLst/>
              </a:prstGeom>
              <a:solidFill>
                <a:schemeClr val="accent6">
                  <a:lumMod val="75000"/>
                </a:schemeClr>
              </a:solidFill>
            </p:spPr>
          </p:pic>
          <p:pic>
            <p:nvPicPr>
              <p:cNvPr id="9" name="Picture 8">
                <a:extLst>
                  <a:ext uri="{FF2B5EF4-FFF2-40B4-BE49-F238E27FC236}">
                    <a16:creationId xmlns:a16="http://schemas.microsoft.com/office/drawing/2014/main" id="{B61518A2-B57D-44D9-8931-F2E391EEA370}"/>
                  </a:ext>
                </a:extLst>
              </p:cNvPr>
              <p:cNvPicPr>
                <a:picLocks noChangeAspect="1"/>
              </p:cNvPicPr>
              <p:nvPr/>
            </p:nvPicPr>
            <p:blipFill rotWithShape="1">
              <a:blip r:embed="rId9"/>
              <a:srcRect r="11466"/>
              <a:stretch/>
            </p:blipFill>
            <p:spPr>
              <a:xfrm>
                <a:off x="6386228" y="2838209"/>
                <a:ext cx="5210184" cy="3216356"/>
              </a:xfrm>
              <a:prstGeom prst="rect">
                <a:avLst/>
              </a:prstGeom>
            </p:spPr>
          </p:pic>
          <p:pic>
            <p:nvPicPr>
              <p:cNvPr id="10" name="Picture 9">
                <a:extLst>
                  <a:ext uri="{FF2B5EF4-FFF2-40B4-BE49-F238E27FC236}">
                    <a16:creationId xmlns:a16="http://schemas.microsoft.com/office/drawing/2014/main" id="{1022F5BB-FD4B-415A-B4A5-541167C9B79F}"/>
                  </a:ext>
                </a:extLst>
              </p:cNvPr>
              <p:cNvPicPr>
                <a:picLocks noChangeAspect="1"/>
              </p:cNvPicPr>
              <p:nvPr/>
            </p:nvPicPr>
            <p:blipFill rotWithShape="1">
              <a:blip r:embed="rId10"/>
              <a:srcRect r="20362"/>
              <a:stretch/>
            </p:blipFill>
            <p:spPr>
              <a:xfrm>
                <a:off x="6382018" y="2838209"/>
                <a:ext cx="5210183" cy="3203096"/>
              </a:xfrm>
              <a:prstGeom prst="rect">
                <a:avLst/>
              </a:prstGeom>
            </p:spPr>
          </p:pic>
        </p:grpSp>
        <p:grpSp>
          <p:nvGrpSpPr>
            <p:cNvPr id="34" name="Group 33">
              <a:extLst>
                <a:ext uri="{FF2B5EF4-FFF2-40B4-BE49-F238E27FC236}">
                  <a16:creationId xmlns:a16="http://schemas.microsoft.com/office/drawing/2014/main" id="{869F8AC7-6A73-4C27-A794-682739928E0B}"/>
                </a:ext>
              </a:extLst>
            </p:cNvPr>
            <p:cNvGrpSpPr/>
            <p:nvPr/>
          </p:nvGrpSpPr>
          <p:grpSpPr>
            <a:xfrm>
              <a:off x="10051138" y="2003345"/>
              <a:ext cx="882068" cy="1748988"/>
              <a:chOff x="7432338" y="3323620"/>
              <a:chExt cx="1096985" cy="1997980"/>
            </a:xfrm>
          </p:grpSpPr>
          <p:sp>
            <p:nvSpPr>
              <p:cNvPr id="20" name="Freeform 5">
                <a:extLst>
                  <a:ext uri="{FF2B5EF4-FFF2-40B4-BE49-F238E27FC236}">
                    <a16:creationId xmlns:a16="http://schemas.microsoft.com/office/drawing/2014/main" id="{A7EEF42B-B2EA-4EE9-B1EE-E1A1499A08E1}"/>
                  </a:ext>
                </a:extLst>
              </p:cNvPr>
              <p:cNvSpPr>
                <a:spLocks/>
              </p:cNvSpPr>
              <p:nvPr/>
            </p:nvSpPr>
            <p:spPr bwMode="auto">
              <a:xfrm>
                <a:off x="7432338" y="3323620"/>
                <a:ext cx="1096985" cy="1997980"/>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2" name="Freeform 10">
                <a:extLst>
                  <a:ext uri="{FF2B5EF4-FFF2-40B4-BE49-F238E27FC236}">
                    <a16:creationId xmlns:a16="http://schemas.microsoft.com/office/drawing/2014/main" id="{0A4DB6D5-22FA-4EED-AF41-342DFB7F2F86}"/>
                  </a:ext>
                </a:extLst>
              </p:cNvPr>
              <p:cNvSpPr>
                <a:spLocks/>
              </p:cNvSpPr>
              <p:nvPr/>
            </p:nvSpPr>
            <p:spPr bwMode="auto">
              <a:xfrm>
                <a:off x="7855016" y="5131022"/>
                <a:ext cx="234299" cy="12244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4" name="Freeform 9">
                <a:extLst>
                  <a:ext uri="{FF2B5EF4-FFF2-40B4-BE49-F238E27FC236}">
                    <a16:creationId xmlns:a16="http://schemas.microsoft.com/office/drawing/2014/main" id="{172918B6-0909-4EEF-A6DA-19CC207F7ABA}"/>
                  </a:ext>
                </a:extLst>
              </p:cNvPr>
              <p:cNvSpPr>
                <a:spLocks/>
              </p:cNvSpPr>
              <p:nvPr/>
            </p:nvSpPr>
            <p:spPr bwMode="auto">
              <a:xfrm>
                <a:off x="8353021"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6" name="Rectangle 25">
                <a:extLst>
                  <a:ext uri="{FF2B5EF4-FFF2-40B4-BE49-F238E27FC236}">
                    <a16:creationId xmlns:a16="http://schemas.microsoft.com/office/drawing/2014/main" id="{934A5EC9-AB14-4A8C-9D04-72A74612914D}"/>
                  </a:ext>
                </a:extLst>
              </p:cNvPr>
              <p:cNvSpPr>
                <a:spLocks noChangeArrowheads="1"/>
              </p:cNvSpPr>
              <p:nvPr/>
            </p:nvSpPr>
            <p:spPr bwMode="auto">
              <a:xfrm>
                <a:off x="7488566" y="3492144"/>
                <a:ext cx="985229" cy="1584204"/>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28" name="Freeform 7">
                <a:extLst>
                  <a:ext uri="{FF2B5EF4-FFF2-40B4-BE49-F238E27FC236}">
                    <a16:creationId xmlns:a16="http://schemas.microsoft.com/office/drawing/2014/main" id="{B89EAE23-51C7-400D-A6B5-BFEFA0D53600}"/>
                  </a:ext>
                </a:extLst>
              </p:cNvPr>
              <p:cNvSpPr>
                <a:spLocks/>
              </p:cNvSpPr>
              <p:nvPr/>
            </p:nvSpPr>
            <p:spPr bwMode="auto">
              <a:xfrm>
                <a:off x="7672674" y="3382536"/>
                <a:ext cx="598980" cy="3086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0" name="Freeform 8">
                <a:extLst>
                  <a:ext uri="{FF2B5EF4-FFF2-40B4-BE49-F238E27FC236}">
                    <a16:creationId xmlns:a16="http://schemas.microsoft.com/office/drawing/2014/main" id="{B93A8477-5959-4FE4-92D8-DA131F6D952B}"/>
                  </a:ext>
                </a:extLst>
              </p:cNvPr>
              <p:cNvSpPr>
                <a:spLocks/>
              </p:cNvSpPr>
              <p:nvPr/>
            </p:nvSpPr>
            <p:spPr bwMode="auto">
              <a:xfrm>
                <a:off x="7479550"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32" name="Picture 31" descr="Chart, funnel chart&#10;&#10;Description automatically generated">
                <a:extLst>
                  <a:ext uri="{FF2B5EF4-FFF2-40B4-BE49-F238E27FC236}">
                    <a16:creationId xmlns:a16="http://schemas.microsoft.com/office/drawing/2014/main" id="{BC1FDCA4-D8F9-4DD1-8D89-371D3DB0EB66}"/>
                  </a:ext>
                </a:extLst>
              </p:cNvPr>
              <p:cNvPicPr>
                <a:picLocks noChangeAspect="1"/>
              </p:cNvPicPr>
              <p:nvPr/>
            </p:nvPicPr>
            <p:blipFill>
              <a:blip r:embed="rId11"/>
              <a:stretch>
                <a:fillRect/>
              </a:stretch>
            </p:blipFill>
            <p:spPr>
              <a:xfrm>
                <a:off x="7538517" y="3531271"/>
                <a:ext cx="885328" cy="1502358"/>
              </a:xfrm>
              <a:prstGeom prst="rect">
                <a:avLst/>
              </a:prstGeom>
            </p:spPr>
          </p:pic>
        </p:grpSp>
        <p:pic>
          <p:nvPicPr>
            <p:cNvPr id="48" name="Graphic 47" descr="Database with solid fill">
              <a:extLst>
                <a:ext uri="{FF2B5EF4-FFF2-40B4-BE49-F238E27FC236}">
                  <a16:creationId xmlns:a16="http://schemas.microsoft.com/office/drawing/2014/main" id="{DB061ED7-64B7-4A65-9745-941F0A7D40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50" y="3541411"/>
              <a:ext cx="914400" cy="914400"/>
            </a:xfrm>
            <a:prstGeom prst="rect">
              <a:avLst/>
            </a:prstGeom>
          </p:spPr>
        </p:pic>
        <p:pic>
          <p:nvPicPr>
            <p:cNvPr id="50" name="Graphic 49" descr="Folder Search with solid fill">
              <a:extLst>
                <a:ext uri="{FF2B5EF4-FFF2-40B4-BE49-F238E27FC236}">
                  <a16:creationId xmlns:a16="http://schemas.microsoft.com/office/drawing/2014/main" id="{58E29FDE-7737-4039-9FD0-9210C06E1F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544" y="1828461"/>
              <a:ext cx="914400" cy="914400"/>
            </a:xfrm>
            <a:prstGeom prst="rect">
              <a:avLst/>
            </a:prstGeom>
          </p:spPr>
        </p:pic>
        <p:pic>
          <p:nvPicPr>
            <p:cNvPr id="52" name="Graphic 51" descr="Cloud with solid fill">
              <a:extLst>
                <a:ext uri="{FF2B5EF4-FFF2-40B4-BE49-F238E27FC236}">
                  <a16:creationId xmlns:a16="http://schemas.microsoft.com/office/drawing/2014/main" id="{6FBCCA5A-B5B4-4D0F-A562-5EE5844ADD2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6603" y="4401559"/>
              <a:ext cx="914400" cy="914400"/>
            </a:xfrm>
            <a:prstGeom prst="rect">
              <a:avLst/>
            </a:prstGeom>
          </p:spPr>
        </p:pic>
        <p:pic>
          <p:nvPicPr>
            <p:cNvPr id="54" name="Graphic 53" descr="Table with solid fill">
              <a:extLst>
                <a:ext uri="{FF2B5EF4-FFF2-40B4-BE49-F238E27FC236}">
                  <a16:creationId xmlns:a16="http://schemas.microsoft.com/office/drawing/2014/main" id="{69AFDC6E-DF15-4E6E-9808-AAC6B991FE4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1163" y="2751278"/>
              <a:ext cx="914400" cy="914400"/>
            </a:xfrm>
            <a:prstGeom prst="rect">
              <a:avLst/>
            </a:prstGeom>
          </p:spPr>
        </p:pic>
        <p:pic>
          <p:nvPicPr>
            <p:cNvPr id="56" name="Graphic 55" descr="Document outline">
              <a:extLst>
                <a:ext uri="{FF2B5EF4-FFF2-40B4-BE49-F238E27FC236}">
                  <a16:creationId xmlns:a16="http://schemas.microsoft.com/office/drawing/2014/main" id="{B4238F01-6F9D-4639-ABCF-5DD1F14B42E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638" y="5254361"/>
              <a:ext cx="914400" cy="914400"/>
            </a:xfrm>
            <a:prstGeom prst="rect">
              <a:avLst/>
            </a:prstGeom>
          </p:spPr>
        </p:pic>
        <p:grpSp>
          <p:nvGrpSpPr>
            <p:cNvPr id="69" name="Group 68">
              <a:extLst>
                <a:ext uri="{FF2B5EF4-FFF2-40B4-BE49-F238E27FC236}">
                  <a16:creationId xmlns:a16="http://schemas.microsoft.com/office/drawing/2014/main" id="{5DD03177-F90D-4E8A-8BC4-98633780E805}"/>
                </a:ext>
              </a:extLst>
            </p:cNvPr>
            <p:cNvGrpSpPr/>
            <p:nvPr/>
          </p:nvGrpSpPr>
          <p:grpSpPr>
            <a:xfrm>
              <a:off x="1885563" y="2241501"/>
              <a:ext cx="1096629" cy="3720080"/>
              <a:chOff x="2454954" y="2160482"/>
              <a:chExt cx="1096629" cy="3720080"/>
            </a:xfrm>
          </p:grpSpPr>
          <p:cxnSp>
            <p:nvCxnSpPr>
              <p:cNvPr id="58" name="Straight Connector 57">
                <a:extLst>
                  <a:ext uri="{FF2B5EF4-FFF2-40B4-BE49-F238E27FC236}">
                    <a16:creationId xmlns:a16="http://schemas.microsoft.com/office/drawing/2014/main" id="{1EE34D8F-9D4C-41E4-8824-B58C4AC5C12F}"/>
                  </a:ext>
                </a:extLst>
              </p:cNvPr>
              <p:cNvCxnSpPr>
                <a:cxnSpLocks/>
              </p:cNvCxnSpPr>
              <p:nvPr/>
            </p:nvCxnSpPr>
            <p:spPr>
              <a:xfrm>
                <a:off x="2971800" y="2160482"/>
                <a:ext cx="0" cy="372008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6B7F194-9C3C-408A-BE5F-9808318230E0}"/>
                  </a:ext>
                </a:extLst>
              </p:cNvPr>
              <p:cNvCxnSpPr>
                <a:cxnSpLocks/>
              </p:cNvCxnSpPr>
              <p:nvPr/>
            </p:nvCxnSpPr>
            <p:spPr>
              <a:xfrm>
                <a:off x="2454954" y="2166832"/>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C37BD92-753E-4691-960E-9809140DFB4E}"/>
                  </a:ext>
                </a:extLst>
              </p:cNvPr>
              <p:cNvCxnSpPr>
                <a:cxnSpLocks/>
              </p:cNvCxnSpPr>
              <p:nvPr/>
            </p:nvCxnSpPr>
            <p:spPr>
              <a:xfrm>
                <a:off x="2454954" y="587569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C3C27EC-A2F7-4C31-8D6B-CFBA3D393A24}"/>
                  </a:ext>
                </a:extLst>
              </p:cNvPr>
              <p:cNvCxnSpPr/>
              <p:nvPr/>
            </p:nvCxnSpPr>
            <p:spPr>
              <a:xfrm>
                <a:off x="2971800" y="3949148"/>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1D6DFFD-67C6-445F-9618-33E919BE49C0}"/>
                </a:ext>
              </a:extLst>
            </p:cNvPr>
            <p:cNvGrpSpPr/>
            <p:nvPr/>
          </p:nvGrpSpPr>
          <p:grpSpPr>
            <a:xfrm>
              <a:off x="8417587" y="3100147"/>
              <a:ext cx="1094147" cy="1860040"/>
              <a:chOff x="8708749" y="3062858"/>
              <a:chExt cx="1094147" cy="1860040"/>
            </a:xfrm>
          </p:grpSpPr>
          <p:cxnSp>
            <p:nvCxnSpPr>
              <p:cNvPr id="78" name="Straight Connector 77">
                <a:extLst>
                  <a:ext uri="{FF2B5EF4-FFF2-40B4-BE49-F238E27FC236}">
                    <a16:creationId xmlns:a16="http://schemas.microsoft.com/office/drawing/2014/main" id="{DCD3908C-75C2-4D1F-B7D9-EC4C697FD09D}"/>
                  </a:ext>
                </a:extLst>
              </p:cNvPr>
              <p:cNvCxnSpPr>
                <a:cxnSpLocks/>
              </p:cNvCxnSpPr>
              <p:nvPr/>
            </p:nvCxnSpPr>
            <p:spPr>
              <a:xfrm>
                <a:off x="8708749" y="400376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D98F5A1-5A6A-420A-BB1B-100FFE03BAF6}"/>
                  </a:ext>
                </a:extLst>
              </p:cNvPr>
              <p:cNvCxnSpPr>
                <a:cxnSpLocks/>
              </p:cNvCxnSpPr>
              <p:nvPr/>
            </p:nvCxnSpPr>
            <p:spPr>
              <a:xfrm>
                <a:off x="9236365" y="3062858"/>
                <a:ext cx="0" cy="186004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2BD0BC5-9497-4940-99E2-DCDF71154ED3}"/>
                  </a:ext>
                </a:extLst>
              </p:cNvPr>
              <p:cNvCxnSpPr>
                <a:cxnSpLocks/>
              </p:cNvCxnSpPr>
              <p:nvPr/>
            </p:nvCxnSpPr>
            <p:spPr>
              <a:xfrm>
                <a:off x="9223113" y="3063470"/>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5EA6B1C-B93A-4552-8C78-DBA359CC17EC}"/>
                  </a:ext>
                </a:extLst>
              </p:cNvPr>
              <p:cNvCxnSpPr>
                <a:cxnSpLocks/>
              </p:cNvCxnSpPr>
              <p:nvPr/>
            </p:nvCxnSpPr>
            <p:spPr>
              <a:xfrm>
                <a:off x="9223113" y="4922898"/>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05797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Building Blocks of Power BI</a:t>
            </a:r>
          </a:p>
        </p:txBody>
      </p:sp>
      <p:pic>
        <p:nvPicPr>
          <p:cNvPr id="10" name="Picture 9" descr="An image that shows different visualizations on a Power BI dashboard.">
            <a:extLst>
              <a:ext uri="{FF2B5EF4-FFF2-40B4-BE49-F238E27FC236}">
                <a16:creationId xmlns:a16="http://schemas.microsoft.com/office/drawing/2014/main" id="{E0A3DA0B-D237-4EE6-A7B7-E8E55CAEA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85" y="1253612"/>
            <a:ext cx="4811304" cy="3656591"/>
          </a:xfrm>
          <a:prstGeom prst="rect">
            <a:avLst/>
          </a:prstGeom>
        </p:spPr>
      </p:pic>
      <p:pic>
        <p:nvPicPr>
          <p:cNvPr id="12" name="Picture 11" descr="An image that shows the a dataset ready from a data source.">
            <a:extLst>
              <a:ext uri="{FF2B5EF4-FFF2-40B4-BE49-F238E27FC236}">
                <a16:creationId xmlns:a16="http://schemas.microsoft.com/office/drawing/2014/main" id="{57F6EEAB-B2DD-4910-A28D-6F7E6B051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338" y="3081907"/>
            <a:ext cx="5406393" cy="3712292"/>
          </a:xfrm>
          <a:prstGeom prst="rect">
            <a:avLst/>
          </a:prstGeom>
        </p:spPr>
      </p:pic>
      <p:pic>
        <p:nvPicPr>
          <p:cNvPr id="16" name="Picture 15" descr="An image showing the creation of a Power BI report in Power BI desktop.">
            <a:extLst>
              <a:ext uri="{FF2B5EF4-FFF2-40B4-BE49-F238E27FC236}">
                <a16:creationId xmlns:a16="http://schemas.microsoft.com/office/drawing/2014/main" id="{410D1D76-B2CF-4694-B5D2-F0F91D59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069" y="2776169"/>
            <a:ext cx="5708396" cy="3893419"/>
          </a:xfrm>
          <a:prstGeom prst="rect">
            <a:avLst/>
          </a:prstGeom>
        </p:spPr>
      </p:pic>
      <p:pic>
        <p:nvPicPr>
          <p:cNvPr id="18" name="Picture 17" descr="An image showing the different tiles on a Power BI dashboard.">
            <a:extLst>
              <a:ext uri="{FF2B5EF4-FFF2-40B4-BE49-F238E27FC236}">
                <a16:creationId xmlns:a16="http://schemas.microsoft.com/office/drawing/2014/main" id="{3458DC6E-DE85-4F9A-837F-52440D2A9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373" y="908531"/>
            <a:ext cx="5083693" cy="3656591"/>
          </a:xfrm>
          <a:prstGeom prst="rect">
            <a:avLst/>
          </a:prstGeom>
        </p:spPr>
      </p:pic>
      <p:sp>
        <p:nvSpPr>
          <p:cNvPr id="7" name="Speech Bubble: Rectangle 6">
            <a:extLst>
              <a:ext uri="{FF2B5EF4-FFF2-40B4-BE49-F238E27FC236}">
                <a16:creationId xmlns:a16="http://schemas.microsoft.com/office/drawing/2014/main" id="{BDEB7A49-D70A-402B-A4F2-1CCEBA67F53E}"/>
              </a:ext>
            </a:extLst>
          </p:cNvPr>
          <p:cNvSpPr/>
          <p:nvPr/>
        </p:nvSpPr>
        <p:spPr bwMode="auto">
          <a:xfrm>
            <a:off x="4743596" y="479881"/>
            <a:ext cx="1630700" cy="411162"/>
          </a:xfrm>
          <a:prstGeom prst="wedgeRectCallout">
            <a:avLst>
              <a:gd name="adj1" fmla="val -40261"/>
              <a:gd name="adj2" fmla="val 951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Visualizations</a:t>
            </a:r>
            <a:endParaRPr lang="en-IN" sz="1600" dirty="0" err="1">
              <a:solidFill>
                <a:schemeClr val="tx1">
                  <a:lumMod val="95000"/>
                  <a:lumOff val="5000"/>
                </a:schemeClr>
              </a:soli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7E8AEBA6-CF5C-4D23-836B-90463DEAD36A}"/>
              </a:ext>
            </a:extLst>
          </p:cNvPr>
          <p:cNvSpPr/>
          <p:nvPr/>
        </p:nvSpPr>
        <p:spPr bwMode="auto">
          <a:xfrm>
            <a:off x="4297231" y="2830464"/>
            <a:ext cx="1630700" cy="411162"/>
          </a:xfrm>
          <a:prstGeom prst="wedgeRectCallout">
            <a:avLst>
              <a:gd name="adj1" fmla="val -40261"/>
              <a:gd name="adj2" fmla="val 951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Datasets</a:t>
            </a:r>
            <a:endParaRPr lang="en-IN" sz="1600" dirty="0" err="1">
              <a:solidFill>
                <a:schemeClr val="tx1">
                  <a:lumMod val="95000"/>
                  <a:lumOff val="5000"/>
                </a:schemeClr>
              </a:solidFill>
              <a:ea typeface="Segoe UI" pitchFamily="34" charset="0"/>
              <a:cs typeface="Segoe UI" pitchFamily="34" charset="0"/>
            </a:endParaRPr>
          </a:p>
        </p:txBody>
      </p:sp>
      <p:sp>
        <p:nvSpPr>
          <p:cNvPr id="9" name="Speech Bubble: Rectangle 8">
            <a:extLst>
              <a:ext uri="{FF2B5EF4-FFF2-40B4-BE49-F238E27FC236}">
                <a16:creationId xmlns:a16="http://schemas.microsoft.com/office/drawing/2014/main" id="{15ADE761-0378-4ED3-9A44-FD8FB59CCA01}"/>
              </a:ext>
            </a:extLst>
          </p:cNvPr>
          <p:cNvSpPr/>
          <p:nvPr/>
        </p:nvSpPr>
        <p:spPr bwMode="auto">
          <a:xfrm>
            <a:off x="4157919" y="4517297"/>
            <a:ext cx="1630700" cy="411162"/>
          </a:xfrm>
          <a:prstGeom prst="wedgeRectCallout">
            <a:avLst>
              <a:gd name="adj1" fmla="val 62948"/>
              <a:gd name="adj2" fmla="val -53158"/>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Reports</a:t>
            </a:r>
            <a:endParaRPr lang="en-IN" sz="1600" dirty="0" err="1">
              <a:solidFill>
                <a:schemeClr val="tx1">
                  <a:lumMod val="95000"/>
                  <a:lumOff val="5000"/>
                </a:schemeClr>
              </a:soli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9ABCCCDD-DC4B-4318-BC8F-422D1395413B}"/>
              </a:ext>
            </a:extLst>
          </p:cNvPr>
          <p:cNvSpPr/>
          <p:nvPr/>
        </p:nvSpPr>
        <p:spPr bwMode="auto">
          <a:xfrm>
            <a:off x="4666216" y="1879379"/>
            <a:ext cx="1630700" cy="626499"/>
          </a:xfrm>
          <a:prstGeom prst="wedgeRectCallout">
            <a:avLst>
              <a:gd name="adj1" fmla="val 68637"/>
              <a:gd name="adj2" fmla="val -4469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Dashboard and Tiles</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EDC4-640C-4406-A798-2A156C7A7F2A}"/>
              </a:ext>
            </a:extLst>
          </p:cNvPr>
          <p:cNvSpPr>
            <a:spLocks noGrp="1"/>
          </p:cNvSpPr>
          <p:nvPr>
            <p:ph type="title"/>
          </p:nvPr>
        </p:nvSpPr>
        <p:spPr/>
        <p:txBody>
          <a:bodyPr/>
          <a:lstStyle/>
          <a:p>
            <a:r>
              <a:rPr lang="en-US" dirty="0"/>
              <a:t>Common Flow Of Activity</a:t>
            </a:r>
            <a:endParaRPr lang="en-IN" dirty="0"/>
          </a:p>
        </p:txBody>
      </p:sp>
      <p:sp>
        <p:nvSpPr>
          <p:cNvPr id="3" name="Text Placeholder 2">
            <a:extLst>
              <a:ext uri="{FF2B5EF4-FFF2-40B4-BE49-F238E27FC236}">
                <a16:creationId xmlns:a16="http://schemas.microsoft.com/office/drawing/2014/main" id="{76838C54-E2BD-4404-9CF6-F583F3C51A80}"/>
              </a:ext>
            </a:extLst>
          </p:cNvPr>
          <p:cNvSpPr>
            <a:spLocks noGrp="1"/>
          </p:cNvSpPr>
          <p:nvPr>
            <p:ph type="body" sz="quarter" idx="10"/>
          </p:nvPr>
        </p:nvSpPr>
        <p:spPr>
          <a:xfrm>
            <a:off x="465138" y="1960860"/>
            <a:ext cx="4969891" cy="2539157"/>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The common flow of activity in Power BI looks like this: </a:t>
            </a:r>
          </a:p>
          <a:p>
            <a:pPr defTabSz="914400"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Bring data into Power BI Desktop</a:t>
            </a:r>
          </a:p>
          <a:p>
            <a:pPr defTabSz="914400"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Create a report</a:t>
            </a:r>
          </a:p>
          <a:p>
            <a:pPr defTabSz="914400"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Publish to the Power BI service</a:t>
            </a:r>
          </a:p>
          <a:p>
            <a:pPr defTabSz="914400" eaLnBrk="0" fontAlgn="base" hangingPunct="0">
              <a:lnSpc>
                <a:spcPct val="100000"/>
              </a:lnSpc>
              <a:spcBef>
                <a:spcPct val="0"/>
              </a:spcBef>
              <a:spcAft>
                <a:spcPts val="600"/>
              </a:spcAft>
              <a:buSzTx/>
            </a:pPr>
            <a:r>
              <a:rPr lang="en-US" altLang="en-US" dirty="0">
                <a:solidFill>
                  <a:srgbClr val="202124"/>
                </a:solidFill>
                <a:latin typeface="Arial" panose="020B0604020202020204" pitchFamily="34" charset="0"/>
                <a:cs typeface="Arial" panose="020B0604020202020204" pitchFamily="34" charset="0"/>
              </a:rPr>
              <a:t>In Power BI Service, </a:t>
            </a: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you can create new visualizations or build dashboards. </a:t>
            </a:r>
          </a:p>
          <a:p>
            <a:pPr defTabSz="914400"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Share dashboards with others, especially people who are on the go.</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IN" dirty="0"/>
          </a:p>
        </p:txBody>
      </p:sp>
      <p:pic>
        <p:nvPicPr>
          <p:cNvPr id="2052" name="Picture 4" descr="1 Introduction to Power BI | Introduction to Power BI">
            <a:extLst>
              <a:ext uri="{FF2B5EF4-FFF2-40B4-BE49-F238E27FC236}">
                <a16:creationId xmlns:a16="http://schemas.microsoft.com/office/drawing/2014/main" id="{6B29FDB5-109C-43E0-89CC-4AC1076B2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8996" y="1541123"/>
            <a:ext cx="6349430" cy="423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402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Power BI App</a:t>
            </a:r>
          </a:p>
        </p:txBody>
      </p:sp>
      <p:pic>
        <p:nvPicPr>
          <p:cNvPr id="3" name="Picture 2">
            <a:extLst>
              <a:ext uri="{FF2B5EF4-FFF2-40B4-BE49-F238E27FC236}">
                <a16:creationId xmlns:a16="http://schemas.microsoft.com/office/drawing/2014/main" id="{615FE323-3E62-48A4-BFDC-4CCF6F23899D}"/>
              </a:ext>
            </a:extLst>
          </p:cNvPr>
          <p:cNvPicPr>
            <a:picLocks noChangeAspect="1"/>
          </p:cNvPicPr>
          <p:nvPr/>
        </p:nvPicPr>
        <p:blipFill>
          <a:blip r:embed="rId3"/>
          <a:stretch>
            <a:fillRect/>
          </a:stretch>
        </p:blipFill>
        <p:spPr>
          <a:xfrm>
            <a:off x="948295" y="1606456"/>
            <a:ext cx="10218469" cy="4755290"/>
          </a:xfrm>
          <a:prstGeom prst="rect">
            <a:avLst/>
          </a:prstGeom>
        </p:spPr>
      </p:pic>
      <p:sp>
        <p:nvSpPr>
          <p:cNvPr id="7" name="Speech Bubble: Rectangle 6">
            <a:extLst>
              <a:ext uri="{FF2B5EF4-FFF2-40B4-BE49-F238E27FC236}">
                <a16:creationId xmlns:a16="http://schemas.microsoft.com/office/drawing/2014/main" id="{CA81A754-7D32-4DC2-8904-FC3EA986D31B}"/>
              </a:ext>
            </a:extLst>
          </p:cNvPr>
          <p:cNvSpPr/>
          <p:nvPr/>
        </p:nvSpPr>
        <p:spPr bwMode="auto">
          <a:xfrm>
            <a:off x="2660073" y="871416"/>
            <a:ext cx="8672945" cy="510259"/>
          </a:xfrm>
          <a:prstGeom prst="wedgeRectCallout">
            <a:avLst>
              <a:gd name="adj1" fmla="val -29061"/>
              <a:gd name="adj2" fmla="val 45846"/>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Power BI App is a collection of ready-made visuals, pre-arranged in dashboards and reports </a:t>
            </a:r>
            <a:endParaRPr lang="en-IN" sz="1600" dirty="0" err="1">
              <a:solidFill>
                <a:schemeClr val="tx1">
                  <a:lumMod val="95000"/>
                  <a:lumOff val="5000"/>
                </a:schemeClr>
              </a:soli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D5046129-60D4-4EB6-9B0C-5B4F9C2962D3}"/>
              </a:ext>
            </a:extLst>
          </p:cNvPr>
          <p:cNvSpPr/>
          <p:nvPr/>
        </p:nvSpPr>
        <p:spPr bwMode="auto">
          <a:xfrm>
            <a:off x="2648885" y="295045"/>
            <a:ext cx="7617329" cy="498445"/>
          </a:xfrm>
          <a:prstGeom prst="wedgeRectCallout">
            <a:avLst>
              <a:gd name="adj1" fmla="val -48081"/>
              <a:gd name="adj2" fmla="val 3395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Creation /Use of Power BI App requires Power BI Pro Subscription</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3769697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Touring and Using Power BI</a:t>
            </a:r>
          </a:p>
        </p:txBody>
      </p:sp>
      <p:pic>
        <p:nvPicPr>
          <p:cNvPr id="6" name="Picture 5" descr="An image showing the creation of an out-of-box dashboard to connect to data easily.">
            <a:extLst>
              <a:ext uri="{FF2B5EF4-FFF2-40B4-BE49-F238E27FC236}">
                <a16:creationId xmlns:a16="http://schemas.microsoft.com/office/drawing/2014/main" id="{F524EAEF-4680-4CCE-BECB-D678D85B2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00" y="1197745"/>
            <a:ext cx="9053274" cy="5582853"/>
          </a:xfrm>
          <a:prstGeom prst="rect">
            <a:avLst/>
          </a:prstGeom>
        </p:spPr>
      </p:pic>
    </p:spTree>
    <p:extLst>
      <p:ext uri="{BB962C8B-B14F-4D97-AF65-F5344CB8AC3E}">
        <p14:creationId xmlns:p14="http://schemas.microsoft.com/office/powerpoint/2010/main" val="350334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18C5-1A01-4826-91D5-B35CD1288BF9}"/>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F0BE83A7-58C2-4641-90AF-95676B218979}"/>
              </a:ext>
            </a:extLst>
          </p:cNvPr>
          <p:cNvSpPr>
            <a:spLocks noGrp="1"/>
          </p:cNvSpPr>
          <p:nvPr>
            <p:ph type="body" sz="quarter" idx="10"/>
          </p:nvPr>
        </p:nvSpPr>
        <p:spPr>
          <a:xfrm>
            <a:off x="465138" y="1960860"/>
            <a:ext cx="9572625" cy="3847207"/>
          </a:xfrm>
        </p:spPr>
        <p:txBody>
          <a:bodyPr/>
          <a:lstStyle/>
          <a:p>
            <a:r>
              <a:rPr lang="en-US" sz="2400" dirty="0"/>
              <a:t>Q01 – What are the building blocks of Power BI?</a:t>
            </a:r>
          </a:p>
          <a:p>
            <a:pPr>
              <a:spcBef>
                <a:spcPts val="1200"/>
              </a:spcBef>
              <a:buFont typeface="Wingdings" panose="05000000000000000000" pitchFamily="2" charset="2"/>
              <a:buChar char="ü"/>
            </a:pPr>
            <a:r>
              <a:rPr lang="en-US" sz="2400" dirty="0"/>
              <a:t>A01 – Visualizations, Datasets, Reports, Dashboards, and Tiles</a:t>
            </a:r>
          </a:p>
          <a:p>
            <a:pPr marL="0" indent="0">
              <a:buNone/>
            </a:pPr>
            <a:endParaRPr lang="en-US" sz="2400" dirty="0"/>
          </a:p>
          <a:p>
            <a:r>
              <a:rPr lang="en-US" sz="2400" dirty="0"/>
              <a:t>Q02 – What is the common flow of activity in Power BI?</a:t>
            </a:r>
          </a:p>
          <a:p>
            <a:pPr>
              <a:spcBef>
                <a:spcPts val="1200"/>
              </a:spcBef>
              <a:buFont typeface="Wingdings" panose="05000000000000000000" pitchFamily="2" charset="2"/>
              <a:buChar char="ü"/>
            </a:pPr>
            <a:r>
              <a:rPr lang="en-US" sz="2400" dirty="0"/>
              <a:t>A02 – Bring data into Power BI Desktop and create a report, share it to the Power BI service, view and interact with reports and dashboards.</a:t>
            </a:r>
          </a:p>
          <a:p>
            <a:pPr marL="0" indent="0">
              <a:buNone/>
            </a:pPr>
            <a:endParaRPr lang="en-US" sz="2400" dirty="0"/>
          </a:p>
          <a:p>
            <a:r>
              <a:rPr lang="en-US" sz="2400" dirty="0"/>
              <a:t>Q03 – What is a collection of ready-made visuals, pre-arranged in dashboards and reports is called?</a:t>
            </a:r>
          </a:p>
          <a:p>
            <a:pPr>
              <a:spcBef>
                <a:spcPts val="1200"/>
              </a:spcBef>
              <a:buFont typeface="Wingdings" panose="05000000000000000000" pitchFamily="2" charset="2"/>
              <a:buChar char="ü"/>
            </a:pPr>
            <a:r>
              <a:rPr lang="en-US" sz="2400" dirty="0"/>
              <a:t>A03 – An App</a:t>
            </a:r>
          </a:p>
        </p:txBody>
      </p:sp>
    </p:spTree>
    <p:extLst>
      <p:ext uri="{BB962C8B-B14F-4D97-AF65-F5344CB8AC3E}">
        <p14:creationId xmlns:p14="http://schemas.microsoft.com/office/powerpoint/2010/main" val="1674764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2404889"/>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50000"/>
              </a:lnSpc>
              <a:buFont typeface="Wingdings" panose="05000000000000000000" pitchFamily="2" charset="2"/>
              <a:buChar char="§"/>
            </a:pPr>
            <a:r>
              <a:rPr lang="en-US" dirty="0"/>
              <a:t>What is Power BI</a:t>
            </a:r>
          </a:p>
          <a:p>
            <a:pPr>
              <a:lnSpc>
                <a:spcPct val="150000"/>
              </a:lnSpc>
              <a:buFont typeface="Wingdings" panose="05000000000000000000" pitchFamily="2" charset="2"/>
              <a:buChar char="§"/>
            </a:pPr>
            <a:r>
              <a:rPr lang="en-US" dirty="0"/>
              <a:t>Architecture</a:t>
            </a:r>
          </a:p>
          <a:p>
            <a:pPr>
              <a:lnSpc>
                <a:spcPct val="150000"/>
              </a:lnSpc>
              <a:buFont typeface="Wingdings" panose="05000000000000000000" pitchFamily="2" charset="2"/>
              <a:buChar char="§"/>
            </a:pPr>
            <a:r>
              <a:rPr lang="en-US" dirty="0"/>
              <a:t>Power BI Desktop</a:t>
            </a:r>
          </a:p>
          <a:p>
            <a:pPr>
              <a:lnSpc>
                <a:spcPct val="150000"/>
              </a:lnSpc>
              <a:buFont typeface="Wingdings" panose="05000000000000000000" pitchFamily="2" charset="2"/>
              <a:buChar char="§"/>
            </a:pPr>
            <a:r>
              <a:rPr lang="en-US" dirty="0"/>
              <a:t>Data Sources (SQL Server, </a:t>
            </a:r>
            <a:r>
              <a:rPr lang="en-US" dirty="0" err="1"/>
              <a:t>Sharepoint</a:t>
            </a:r>
            <a:r>
              <a:rPr lang="en-US" dirty="0"/>
              <a:t>, etc.)</a:t>
            </a:r>
          </a:p>
        </p:txBody>
      </p:sp>
    </p:spTree>
    <p:extLst>
      <p:ext uri="{BB962C8B-B14F-4D97-AF65-F5344CB8AC3E}">
        <p14:creationId xmlns:p14="http://schemas.microsoft.com/office/powerpoint/2010/main" val="14724629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51213" y="1452451"/>
            <a:ext cx="4496759" cy="4098932"/>
          </a:xfrm>
        </p:spPr>
        <p:txBody>
          <a:bodyPr/>
          <a:lstStyle/>
          <a:p>
            <a:r>
              <a:rPr lang="en-US" dirty="0"/>
              <a:t>Lesson 1: </a:t>
            </a:r>
            <a:br>
              <a:rPr lang="en-US" dirty="0"/>
            </a:br>
            <a:r>
              <a:rPr lang="en-US" dirty="0"/>
              <a:t>Get data from various data sources</a:t>
            </a:r>
          </a:p>
        </p:txBody>
      </p:sp>
    </p:spTree>
    <p:extLst>
      <p:ext uri="{BB962C8B-B14F-4D97-AF65-F5344CB8AC3E}">
        <p14:creationId xmlns:p14="http://schemas.microsoft.com/office/powerpoint/2010/main" val="20140413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Introduction to getting data</a:t>
            </a:r>
          </a:p>
        </p:txBody>
      </p:sp>
      <p:sp>
        <p:nvSpPr>
          <p:cNvPr id="4" name="Text Placeholder 3">
            <a:extLst>
              <a:ext uri="{FF2B5EF4-FFF2-40B4-BE49-F238E27FC236}">
                <a16:creationId xmlns:a16="http://schemas.microsoft.com/office/drawing/2014/main" id="{33712559-6255-4F71-8A3D-BC364C7E3C12}"/>
              </a:ext>
            </a:extLst>
          </p:cNvPr>
          <p:cNvSpPr>
            <a:spLocks noGrp="1"/>
          </p:cNvSpPr>
          <p:nvPr>
            <p:ph type="body" sz="quarter" idx="10"/>
          </p:nvPr>
        </p:nvSpPr>
        <p:spPr>
          <a:xfrm>
            <a:off x="465138" y="1960859"/>
            <a:ext cx="2929415" cy="1231106"/>
          </a:xfrm>
        </p:spPr>
        <p:txBody>
          <a:bodyPr/>
          <a:lstStyle/>
          <a:p>
            <a:pPr marL="0" indent="0">
              <a:buNone/>
            </a:pPr>
            <a:r>
              <a:rPr lang="en-US" sz="2400" dirty="0"/>
              <a:t>The first step in the data analysis process is identifying and getting data.</a:t>
            </a:r>
          </a:p>
        </p:txBody>
      </p:sp>
      <p:pic>
        <p:nvPicPr>
          <p:cNvPr id="5" name="Picture 4" descr="An image that shows the different types of data that can be transformed by Power Query and ingested by Power BI.">
            <a:extLst>
              <a:ext uri="{FF2B5EF4-FFF2-40B4-BE49-F238E27FC236}">
                <a16:creationId xmlns:a16="http://schemas.microsoft.com/office/drawing/2014/main" id="{FBA10056-1980-4235-A799-006A40D4D949}"/>
              </a:ext>
            </a:extLst>
          </p:cNvPr>
          <p:cNvPicPr>
            <a:picLocks noChangeAspect="1"/>
          </p:cNvPicPr>
          <p:nvPr/>
        </p:nvPicPr>
        <p:blipFill>
          <a:blip r:embed="rId3"/>
          <a:stretch>
            <a:fillRect/>
          </a:stretch>
        </p:blipFill>
        <p:spPr>
          <a:xfrm>
            <a:off x="4333403" y="1177445"/>
            <a:ext cx="6676973" cy="5472103"/>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flat files</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9" y="1960860"/>
            <a:ext cx="8101346" cy="338554"/>
          </a:xfrm>
        </p:spPr>
        <p:txBody>
          <a:bodyPr/>
          <a:lstStyle/>
          <a:p>
            <a:pPr marL="0" indent="0">
              <a:lnSpc>
                <a:spcPct val="100000"/>
              </a:lnSpc>
              <a:buNone/>
            </a:pPr>
            <a:endParaRPr lang="en-US" sz="2200" dirty="0">
              <a:latin typeface="Segoe UI Light" panose="020B0502040204020203" pitchFamily="34" charset="0"/>
              <a:cs typeface="Segoe UI Light" panose="020B0502040204020203" pitchFamily="34" charset="0"/>
            </a:endParaRPr>
          </a:p>
        </p:txBody>
      </p:sp>
      <p:pic>
        <p:nvPicPr>
          <p:cNvPr id="4" name="Picture 3" descr="An image showing the different types of flat files, such as Excel files and csv files.">
            <a:extLst>
              <a:ext uri="{FF2B5EF4-FFF2-40B4-BE49-F238E27FC236}">
                <a16:creationId xmlns:a16="http://schemas.microsoft.com/office/drawing/2014/main" id="{782FFDB2-F44B-43BF-B8BB-99EA74716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031" y="1604837"/>
            <a:ext cx="2873742" cy="1389153"/>
          </a:xfrm>
          <a:prstGeom prst="rect">
            <a:avLst/>
          </a:prstGeom>
        </p:spPr>
      </p:pic>
      <p:sp>
        <p:nvSpPr>
          <p:cNvPr id="2" name="Arrow: Curved Right 1" descr="Image of an arrow pointing to preview of csv file.">
            <a:extLst>
              <a:ext uri="{FF2B5EF4-FFF2-40B4-BE49-F238E27FC236}">
                <a16:creationId xmlns:a16="http://schemas.microsoft.com/office/drawing/2014/main" id="{D2B8879B-99E9-418F-8731-BE4C6DF8B352}"/>
              </a:ext>
            </a:extLst>
          </p:cNvPr>
          <p:cNvSpPr/>
          <p:nvPr/>
        </p:nvSpPr>
        <p:spPr bwMode="auto">
          <a:xfrm rot="18714888">
            <a:off x="2959865" y="3017907"/>
            <a:ext cx="551145"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that shows the using the Geta Data wizard to connect to Excel to import into Power BI.">
            <a:extLst>
              <a:ext uri="{FF2B5EF4-FFF2-40B4-BE49-F238E27FC236}">
                <a16:creationId xmlns:a16="http://schemas.microsoft.com/office/drawing/2014/main" id="{A6FF8DCB-F31C-45E5-AB19-7BB4130666E4}"/>
              </a:ext>
            </a:extLst>
          </p:cNvPr>
          <p:cNvPicPr>
            <a:picLocks noChangeAspect="1"/>
          </p:cNvPicPr>
          <p:nvPr/>
        </p:nvPicPr>
        <p:blipFill>
          <a:blip r:embed="rId4"/>
          <a:stretch>
            <a:fillRect/>
          </a:stretch>
        </p:blipFill>
        <p:spPr>
          <a:xfrm>
            <a:off x="4389702" y="2130137"/>
            <a:ext cx="7581634" cy="4558458"/>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Get data from relational data sources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61"/>
            <a:ext cx="7958253" cy="400110"/>
          </a:xfrm>
        </p:spPr>
        <p:txBody>
          <a:bodyPr/>
          <a:lstStyle/>
          <a:p>
            <a:pPr marL="0" indent="0">
              <a:lnSpc>
                <a:spcPct val="100000"/>
              </a:lnSpc>
              <a:buNone/>
            </a:pPr>
            <a:endParaRPr lang="en-US" sz="2600" dirty="0">
              <a:latin typeface="Segoe UI Light" panose="020B0502040204020203" pitchFamily="34" charset="0"/>
              <a:cs typeface="Segoe UI Light" panose="020B0502040204020203" pitchFamily="34" charset="0"/>
            </a:endParaRPr>
          </a:p>
        </p:txBody>
      </p:sp>
      <p:pic>
        <p:nvPicPr>
          <p:cNvPr id="3" name="Picture 2" descr="An image showing Power BI ingesting data from a SQL database to build a Power BI report.">
            <a:extLst>
              <a:ext uri="{FF2B5EF4-FFF2-40B4-BE49-F238E27FC236}">
                <a16:creationId xmlns:a16="http://schemas.microsoft.com/office/drawing/2014/main" id="{58AC465E-C71F-4BE7-B4B6-FB49766C6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14" y="1361411"/>
            <a:ext cx="9109046" cy="5000335"/>
          </a:xfrm>
          <a:prstGeom prst="rect">
            <a:avLst/>
          </a:prstGeom>
        </p:spPr>
      </p:pic>
    </p:spTree>
    <p:extLst>
      <p:ext uri="{BB962C8B-B14F-4D97-AF65-F5344CB8AC3E}">
        <p14:creationId xmlns:p14="http://schemas.microsoft.com/office/powerpoint/2010/main" val="23611897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NoSQL</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8" y="1960860"/>
            <a:ext cx="9572625" cy="430887"/>
          </a:xfrm>
        </p:spPr>
        <p:txBody>
          <a:bodyPr/>
          <a:lstStyle/>
          <a:p>
            <a:pPr marL="0" indent="0">
              <a:lnSpc>
                <a:spcPct val="100000"/>
              </a:lnSpc>
              <a:buNone/>
            </a:pPr>
            <a:endParaRPr lang="en-US" sz="2800" dirty="0">
              <a:latin typeface="Segoe UI Light" panose="020B0502040204020203" pitchFamily="34" charset="0"/>
              <a:cs typeface="Segoe UI Light" panose="020B0502040204020203" pitchFamily="34" charset="0"/>
            </a:endParaRPr>
          </a:p>
        </p:txBody>
      </p:sp>
      <p:pic>
        <p:nvPicPr>
          <p:cNvPr id="17" name="Picture 16" descr="An image showing the Get Data dialog with Azure Cosmos DB selected.">
            <a:extLst>
              <a:ext uri="{FF2B5EF4-FFF2-40B4-BE49-F238E27FC236}">
                <a16:creationId xmlns:a16="http://schemas.microsoft.com/office/drawing/2014/main" id="{B520B0C1-8A8D-4702-96EB-30435B884B03}"/>
              </a:ext>
            </a:extLst>
          </p:cNvPr>
          <p:cNvPicPr>
            <a:picLocks noChangeAspect="1"/>
          </p:cNvPicPr>
          <p:nvPr/>
        </p:nvPicPr>
        <p:blipFill>
          <a:blip r:embed="rId3"/>
          <a:stretch>
            <a:fillRect/>
          </a:stretch>
        </p:blipFill>
        <p:spPr>
          <a:xfrm>
            <a:off x="321415" y="1244357"/>
            <a:ext cx="4563736" cy="5017839"/>
          </a:xfrm>
          <a:prstGeom prst="rect">
            <a:avLst/>
          </a:prstGeom>
        </p:spPr>
      </p:pic>
      <p:sp>
        <p:nvSpPr>
          <p:cNvPr id="19" name="Arrow: Curved Right 18" descr="Image of an arrow pointing to the home tab of the ribbon in Power Query.">
            <a:extLst>
              <a:ext uri="{FF2B5EF4-FFF2-40B4-BE49-F238E27FC236}">
                <a16:creationId xmlns:a16="http://schemas.microsoft.com/office/drawing/2014/main" id="{0F56EE8A-513C-4F34-A8A5-D89F4F3E7D2B}"/>
              </a:ext>
            </a:extLst>
          </p:cNvPr>
          <p:cNvSpPr/>
          <p:nvPr/>
        </p:nvSpPr>
        <p:spPr bwMode="auto">
          <a:xfrm rot="18714888" flipH="1">
            <a:off x="5521186" y="1284263"/>
            <a:ext cx="573404"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n image showing Power Query with data imported from a CosmosDB data store.">
            <a:extLst>
              <a:ext uri="{FF2B5EF4-FFF2-40B4-BE49-F238E27FC236}">
                <a16:creationId xmlns:a16="http://schemas.microsoft.com/office/drawing/2014/main" id="{FB39708B-70E5-4736-99EE-45F1D7F1D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515" y="2844917"/>
            <a:ext cx="7160133" cy="3970073"/>
          </a:xfrm>
          <a:prstGeom prst="rect">
            <a:avLst/>
          </a:prstGeom>
        </p:spPr>
      </p:pic>
    </p:spTree>
    <p:extLst>
      <p:ext uri="{BB962C8B-B14F-4D97-AF65-F5344CB8AC3E}">
        <p14:creationId xmlns:p14="http://schemas.microsoft.com/office/powerpoint/2010/main" val="13649984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applications</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8" y="1960860"/>
            <a:ext cx="8278029" cy="430887"/>
          </a:xfrm>
        </p:spPr>
        <p:txBody>
          <a:bodyPr/>
          <a:lstStyle/>
          <a:p>
            <a:pPr marL="0" indent="0">
              <a:lnSpc>
                <a:spcPct val="100000"/>
              </a:lnSpc>
              <a:buNone/>
            </a:pPr>
            <a:endParaRPr lang="en-US" sz="2800" dirty="0">
              <a:latin typeface="Segoe UI Light" panose="020B0502040204020203" pitchFamily="34" charset="0"/>
              <a:cs typeface="Segoe UI Light" panose="020B0502040204020203" pitchFamily="34" charset="0"/>
            </a:endParaRPr>
          </a:p>
        </p:txBody>
      </p:sp>
      <p:pic>
        <p:nvPicPr>
          <p:cNvPr id="3" name="Picture 2" descr="An image showing a SharePoint site with HR data on it and selected to import into Power BI.">
            <a:extLst>
              <a:ext uri="{FF2B5EF4-FFF2-40B4-BE49-F238E27FC236}">
                <a16:creationId xmlns:a16="http://schemas.microsoft.com/office/drawing/2014/main" id="{EFB29D1B-916A-4C93-A357-ACB89111C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31" y="1565891"/>
            <a:ext cx="9757544" cy="2334569"/>
          </a:xfrm>
          <a:prstGeom prst="rect">
            <a:avLst/>
          </a:prstGeom>
        </p:spPr>
      </p:pic>
      <p:sp>
        <p:nvSpPr>
          <p:cNvPr id="8" name="Arrow: Curved Right 7" descr="An image of an arrow pointing to the home tab of the ribbon in Power Query.">
            <a:extLst>
              <a:ext uri="{FF2B5EF4-FFF2-40B4-BE49-F238E27FC236}">
                <a16:creationId xmlns:a16="http://schemas.microsoft.com/office/drawing/2014/main" id="{9D4FB852-6839-460B-9B1A-B78014ABE679}"/>
              </a:ext>
            </a:extLst>
          </p:cNvPr>
          <p:cNvSpPr/>
          <p:nvPr/>
        </p:nvSpPr>
        <p:spPr bwMode="auto">
          <a:xfrm rot="18714888">
            <a:off x="4167187" y="3954641"/>
            <a:ext cx="611173"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n image showing Power Query with the SharePoint HR data imported.">
            <a:extLst>
              <a:ext uri="{FF2B5EF4-FFF2-40B4-BE49-F238E27FC236}">
                <a16:creationId xmlns:a16="http://schemas.microsoft.com/office/drawing/2014/main" id="{225C300F-9416-4BFF-A7B4-A312BE048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4335" y="2459579"/>
            <a:ext cx="6819048" cy="4390476"/>
          </a:xfrm>
          <a:prstGeom prst="rect">
            <a:avLst/>
          </a:prstGeom>
        </p:spPr>
      </p:pic>
    </p:spTree>
    <p:extLst>
      <p:ext uri="{BB962C8B-B14F-4D97-AF65-F5344CB8AC3E}">
        <p14:creationId xmlns:p14="http://schemas.microsoft.com/office/powerpoint/2010/main" val="20740820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Get data from Analysis Services</a:t>
            </a:r>
          </a:p>
        </p:txBody>
      </p:sp>
      <p:pic>
        <p:nvPicPr>
          <p:cNvPr id="3" name="Picture 2" descr="An image showing the SQL Server Analysis Services database connection dialog with the server name and database fields filled in.">
            <a:extLst>
              <a:ext uri="{FF2B5EF4-FFF2-40B4-BE49-F238E27FC236}">
                <a16:creationId xmlns:a16="http://schemas.microsoft.com/office/drawing/2014/main" id="{878C6572-B11D-47F0-8653-9D8A2111E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424" y="2231859"/>
            <a:ext cx="7404082" cy="3344124"/>
          </a:xfrm>
          <a:prstGeom prst="rect">
            <a:avLst/>
          </a:prstGeom>
        </p:spPr>
      </p:pic>
      <p:sp>
        <p:nvSpPr>
          <p:cNvPr id="6" name="Text Placeholder 5">
            <a:extLst>
              <a:ext uri="{FF2B5EF4-FFF2-40B4-BE49-F238E27FC236}">
                <a16:creationId xmlns:a16="http://schemas.microsoft.com/office/drawing/2014/main" id="{5344448D-C9C9-4C42-AAFF-6F7BD7074E15}"/>
              </a:ext>
            </a:extLst>
          </p:cNvPr>
          <p:cNvSpPr>
            <a:spLocks noGrp="1"/>
          </p:cNvSpPr>
          <p:nvPr>
            <p:ph type="body" sz="quarter" idx="10"/>
          </p:nvPr>
        </p:nvSpPr>
        <p:spPr>
          <a:xfrm>
            <a:off x="465139" y="1960860"/>
            <a:ext cx="4406286" cy="2623666"/>
          </a:xfrm>
        </p:spPr>
        <p:txBody>
          <a:bodyPr/>
          <a:lstStyle/>
          <a:p>
            <a:pPr marL="0" indent="0">
              <a:buNone/>
            </a:pPr>
            <a:r>
              <a:rPr lang="en-US" sz="2400" dirty="0"/>
              <a:t>An analytical data engine that lets you digest data from multiple data sources and create calculations on the fly.</a:t>
            </a:r>
          </a:p>
        </p:txBody>
      </p:sp>
    </p:spTree>
    <p:extLst>
      <p:ext uri="{BB962C8B-B14F-4D97-AF65-F5344CB8AC3E}">
        <p14:creationId xmlns:p14="http://schemas.microsoft.com/office/powerpoint/2010/main" val="28726685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How to get started with Power BI</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0297678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 Getting Started with Microsoft Data Analytics</a:t>
            </a:r>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521505" y="1436427"/>
            <a:ext cx="8541077" cy="3629025"/>
          </a:xfrm>
        </p:spPr>
        <p:txBody>
          <a:bodyPr anchor="ctr"/>
          <a:lstStyle/>
          <a:p>
            <a:pPr>
              <a:spcBef>
                <a:spcPts val="1200"/>
              </a:spcBef>
              <a:spcAft>
                <a:spcPts val="1200"/>
              </a:spcAft>
            </a:pPr>
            <a:r>
              <a:rPr lang="en-US" dirty="0"/>
              <a:t>Lesson 1: </a:t>
            </a:r>
            <a:br>
              <a:rPr lang="en-US" dirty="0"/>
            </a:br>
            <a:r>
              <a:rPr lang="en-US" dirty="0"/>
              <a:t>Data Analytics </a:t>
            </a:r>
            <a:br>
              <a:rPr lang="en-US" dirty="0"/>
            </a:br>
            <a:r>
              <a:rPr lang="en-US" dirty="0"/>
              <a:t>and Microsoft</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2A563BD1-29CC-4DD3-826E-DCF0CEA89D1C}"/>
              </a:ext>
            </a:extLst>
          </p:cNvPr>
          <p:cNvSpPr>
            <a:spLocks noGrp="1"/>
          </p:cNvSpPr>
          <p:nvPr>
            <p:ph type="body" sz="quarter" idx="10"/>
          </p:nvPr>
        </p:nvSpPr>
        <p:spPr>
          <a:xfrm>
            <a:off x="465138" y="1713891"/>
            <a:ext cx="9572625" cy="307777"/>
          </a:xfrm>
        </p:spPr>
        <p:txBody>
          <a:bodyPr/>
          <a:lstStyle/>
          <a:p>
            <a:pPr marL="0" indent="0">
              <a:buNone/>
            </a:pPr>
            <a:r>
              <a:rPr lang="en-US" sz="2400" dirty="0"/>
              <a:t>Data and information is the most strategic business asset. </a:t>
            </a:r>
          </a:p>
        </p:txBody>
      </p:sp>
      <p:grpSp>
        <p:nvGrpSpPr>
          <p:cNvPr id="176" name="Group 175" descr="A picture showing data ingestion from many different data sources to populate a Power BI report.">
            <a:extLst>
              <a:ext uri="{FF2B5EF4-FFF2-40B4-BE49-F238E27FC236}">
                <a16:creationId xmlns:a16="http://schemas.microsoft.com/office/drawing/2014/main" id="{A5B294E2-5532-496B-8BCE-5DF3CCACCECE}"/>
              </a:ext>
            </a:extLst>
          </p:cNvPr>
          <p:cNvGrpSpPr/>
          <p:nvPr/>
        </p:nvGrpSpPr>
        <p:grpSpPr>
          <a:xfrm>
            <a:off x="459312" y="2705694"/>
            <a:ext cx="11517851" cy="3504274"/>
            <a:chOff x="459312" y="2705694"/>
            <a:chExt cx="11517851" cy="3504274"/>
          </a:xfrm>
        </p:grpSpPr>
        <p:grpSp>
          <p:nvGrpSpPr>
            <p:cNvPr id="27" name="Group 26" descr="A picture showing data ingestion from many different data sources to populate a Power BI report.">
              <a:extLst>
                <a:ext uri="{FF2B5EF4-FFF2-40B4-BE49-F238E27FC236}">
                  <a16:creationId xmlns:a16="http://schemas.microsoft.com/office/drawing/2014/main" id="{E911FF8D-1457-450B-A54D-8F6F8A9F84F1}"/>
                </a:ext>
              </a:extLst>
            </p:cNvPr>
            <p:cNvGrpSpPr/>
            <p:nvPr/>
          </p:nvGrpSpPr>
          <p:grpSpPr>
            <a:xfrm>
              <a:off x="3211437" y="2705694"/>
              <a:ext cx="8765726" cy="3504274"/>
              <a:chOff x="3543862" y="2750697"/>
              <a:chExt cx="8765726" cy="3504274"/>
            </a:xfrm>
          </p:grpSpPr>
          <p:pic>
            <p:nvPicPr>
              <p:cNvPr id="3" name="Graphic 2" descr="Filter with solid fill">
                <a:extLst>
                  <a:ext uri="{FF2B5EF4-FFF2-40B4-BE49-F238E27FC236}">
                    <a16:creationId xmlns:a16="http://schemas.microsoft.com/office/drawing/2014/main" id="{79903E45-CE4D-4A60-A749-72BF4BE1C0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543862" y="3044813"/>
                <a:ext cx="2687869" cy="2687869"/>
              </a:xfrm>
              <a:prstGeom prst="rect">
                <a:avLst/>
              </a:prstGeom>
            </p:spPr>
          </p:pic>
          <p:pic>
            <p:nvPicPr>
              <p:cNvPr id="7" name="Graphic 6" descr="Gears outline">
                <a:extLst>
                  <a:ext uri="{FF2B5EF4-FFF2-40B4-BE49-F238E27FC236}">
                    <a16:creationId xmlns:a16="http://schemas.microsoft.com/office/drawing/2014/main" id="{ED666638-4647-4CBF-AC77-80256E748E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1036" y="3985165"/>
                <a:ext cx="607271" cy="607271"/>
              </a:xfrm>
              <a:prstGeom prst="rect">
                <a:avLst/>
              </a:prstGeom>
            </p:spPr>
          </p:pic>
          <p:pic>
            <p:nvPicPr>
              <p:cNvPr id="9" name="Graphic 8" descr="Single gear outline">
                <a:extLst>
                  <a:ext uri="{FF2B5EF4-FFF2-40B4-BE49-F238E27FC236}">
                    <a16:creationId xmlns:a16="http://schemas.microsoft.com/office/drawing/2014/main" id="{4D5C4787-8794-4172-9047-334EC029E6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16290" y="4207159"/>
                <a:ext cx="531232" cy="531232"/>
              </a:xfrm>
              <a:prstGeom prst="rect">
                <a:avLst/>
              </a:prstGeom>
            </p:spPr>
          </p:pic>
          <p:pic>
            <p:nvPicPr>
              <p:cNvPr id="11" name="Picture 10" descr="Graphical user interface, chart&#10;&#10;Description automatically generated">
                <a:extLst>
                  <a:ext uri="{FF2B5EF4-FFF2-40B4-BE49-F238E27FC236}">
                    <a16:creationId xmlns:a16="http://schemas.microsoft.com/office/drawing/2014/main" id="{0C9A7FF7-809D-4721-9880-E57395DABD9B}"/>
                  </a:ext>
                </a:extLst>
              </p:cNvPr>
              <p:cNvPicPr>
                <a:picLocks noChangeAspect="1"/>
              </p:cNvPicPr>
              <p:nvPr/>
            </p:nvPicPr>
            <p:blipFill>
              <a:blip r:embed="rId9"/>
              <a:stretch>
                <a:fillRect/>
              </a:stretch>
            </p:blipFill>
            <p:spPr>
              <a:xfrm>
                <a:off x="5992337" y="2750697"/>
                <a:ext cx="6317251" cy="3504274"/>
              </a:xfrm>
              <a:prstGeom prst="rect">
                <a:avLst/>
              </a:prstGeom>
            </p:spPr>
          </p:pic>
        </p:grpSp>
        <p:grpSp>
          <p:nvGrpSpPr>
            <p:cNvPr id="175" name="Group 174">
              <a:extLst>
                <a:ext uri="{FF2B5EF4-FFF2-40B4-BE49-F238E27FC236}">
                  <a16:creationId xmlns:a16="http://schemas.microsoft.com/office/drawing/2014/main" id="{B3DF93A9-4496-46EE-A945-93CF3680E8E2}"/>
                </a:ext>
              </a:extLst>
            </p:cNvPr>
            <p:cNvGrpSpPr/>
            <p:nvPr/>
          </p:nvGrpSpPr>
          <p:grpSpPr>
            <a:xfrm>
              <a:off x="459312" y="2837280"/>
              <a:ext cx="2901321" cy="3012927"/>
              <a:chOff x="1134510" y="3068438"/>
              <a:chExt cx="2901321" cy="3012927"/>
            </a:xfrm>
          </p:grpSpPr>
          <p:sp>
            <p:nvSpPr>
              <p:cNvPr id="174" name="Oval 173">
                <a:extLst>
                  <a:ext uri="{FF2B5EF4-FFF2-40B4-BE49-F238E27FC236}">
                    <a16:creationId xmlns:a16="http://schemas.microsoft.com/office/drawing/2014/main" id="{74FB6AE5-AF7B-4F2F-BB67-F61CDF0AC798}"/>
                  </a:ext>
                </a:extLst>
              </p:cNvPr>
              <p:cNvSpPr/>
              <p:nvPr/>
            </p:nvSpPr>
            <p:spPr bwMode="auto">
              <a:xfrm>
                <a:off x="1134510" y="3068438"/>
                <a:ext cx="2901321" cy="301292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2" name="Picture 141">
                <a:extLst>
                  <a:ext uri="{FF2B5EF4-FFF2-40B4-BE49-F238E27FC236}">
                    <a16:creationId xmlns:a16="http://schemas.microsoft.com/office/drawing/2014/main" id="{01BF3A4D-360C-4202-8C45-8983D3BA316E}"/>
                  </a:ext>
                </a:extLst>
              </p:cNvPr>
              <p:cNvPicPr>
                <a:picLocks noChangeAspect="1"/>
              </p:cNvPicPr>
              <p:nvPr/>
            </p:nvPicPr>
            <p:blipFill>
              <a:blip r:embed="rId10"/>
              <a:stretch>
                <a:fillRect/>
              </a:stretch>
            </p:blipFill>
            <p:spPr>
              <a:xfrm>
                <a:off x="2785554" y="4288830"/>
                <a:ext cx="364480" cy="375589"/>
              </a:xfrm>
              <a:prstGeom prst="rect">
                <a:avLst/>
              </a:prstGeom>
            </p:spPr>
          </p:pic>
          <p:pic>
            <p:nvPicPr>
              <p:cNvPr id="144" name="Picture 143">
                <a:extLst>
                  <a:ext uri="{FF2B5EF4-FFF2-40B4-BE49-F238E27FC236}">
                    <a16:creationId xmlns:a16="http://schemas.microsoft.com/office/drawing/2014/main" id="{5300F280-93D4-4388-8958-8713A7841FC9}"/>
                  </a:ext>
                </a:extLst>
              </p:cNvPr>
              <p:cNvPicPr>
                <a:picLocks noChangeAspect="1"/>
              </p:cNvPicPr>
              <p:nvPr/>
            </p:nvPicPr>
            <p:blipFill>
              <a:blip r:embed="rId11"/>
              <a:stretch>
                <a:fillRect/>
              </a:stretch>
            </p:blipFill>
            <p:spPr>
              <a:xfrm>
                <a:off x="1378126" y="4512939"/>
                <a:ext cx="625418" cy="635359"/>
              </a:xfrm>
              <a:prstGeom prst="rect">
                <a:avLst/>
              </a:prstGeom>
            </p:spPr>
          </p:pic>
          <p:pic>
            <p:nvPicPr>
              <p:cNvPr id="146" name="Picture 145">
                <a:extLst>
                  <a:ext uri="{FF2B5EF4-FFF2-40B4-BE49-F238E27FC236}">
                    <a16:creationId xmlns:a16="http://schemas.microsoft.com/office/drawing/2014/main" id="{C0633767-D499-40FA-B337-D1D5DF60A995}"/>
                  </a:ext>
                </a:extLst>
              </p:cNvPr>
              <p:cNvPicPr>
                <a:picLocks noChangeAspect="1"/>
              </p:cNvPicPr>
              <p:nvPr/>
            </p:nvPicPr>
            <p:blipFill>
              <a:blip r:embed="rId12"/>
              <a:stretch>
                <a:fillRect/>
              </a:stretch>
            </p:blipFill>
            <p:spPr>
              <a:xfrm>
                <a:off x="2404077" y="3224749"/>
                <a:ext cx="471155" cy="481388"/>
              </a:xfrm>
              <a:prstGeom prst="rect">
                <a:avLst/>
              </a:prstGeom>
            </p:spPr>
          </p:pic>
          <p:pic>
            <p:nvPicPr>
              <p:cNvPr id="148" name="Picture 147" descr="Icon&#10;&#10;Description automatically generated">
                <a:extLst>
                  <a:ext uri="{FF2B5EF4-FFF2-40B4-BE49-F238E27FC236}">
                    <a16:creationId xmlns:a16="http://schemas.microsoft.com/office/drawing/2014/main" id="{442214B1-24B3-4019-A1AF-56D480C9D1A9}"/>
                  </a:ext>
                </a:extLst>
              </p:cNvPr>
              <p:cNvPicPr>
                <a:picLocks noChangeAspect="1"/>
              </p:cNvPicPr>
              <p:nvPr/>
            </p:nvPicPr>
            <p:blipFill>
              <a:blip r:embed="rId13"/>
              <a:stretch>
                <a:fillRect/>
              </a:stretch>
            </p:blipFill>
            <p:spPr>
              <a:xfrm>
                <a:off x="3345088" y="4408496"/>
                <a:ext cx="432355" cy="425216"/>
              </a:xfrm>
              <a:prstGeom prst="rect">
                <a:avLst/>
              </a:prstGeom>
            </p:spPr>
          </p:pic>
          <p:pic>
            <p:nvPicPr>
              <p:cNvPr id="150" name="Picture 149">
                <a:extLst>
                  <a:ext uri="{FF2B5EF4-FFF2-40B4-BE49-F238E27FC236}">
                    <a16:creationId xmlns:a16="http://schemas.microsoft.com/office/drawing/2014/main" id="{4AE6D146-A1DA-4405-8B67-6E76EFCE2842}"/>
                  </a:ext>
                </a:extLst>
              </p:cNvPr>
              <p:cNvPicPr>
                <a:picLocks noChangeAspect="1"/>
              </p:cNvPicPr>
              <p:nvPr/>
            </p:nvPicPr>
            <p:blipFill>
              <a:blip r:embed="rId14"/>
              <a:stretch>
                <a:fillRect/>
              </a:stretch>
            </p:blipFill>
            <p:spPr>
              <a:xfrm>
                <a:off x="1818610" y="3863534"/>
                <a:ext cx="476809" cy="491966"/>
              </a:xfrm>
              <a:prstGeom prst="rect">
                <a:avLst/>
              </a:prstGeom>
            </p:spPr>
          </p:pic>
          <p:pic>
            <p:nvPicPr>
              <p:cNvPr id="152" name="Picture 151">
                <a:extLst>
                  <a:ext uri="{FF2B5EF4-FFF2-40B4-BE49-F238E27FC236}">
                    <a16:creationId xmlns:a16="http://schemas.microsoft.com/office/drawing/2014/main" id="{AAFC57D2-48A5-4C94-AF6C-26DF8E13B8A1}"/>
                  </a:ext>
                </a:extLst>
              </p:cNvPr>
              <p:cNvPicPr>
                <a:picLocks noChangeAspect="1"/>
              </p:cNvPicPr>
              <p:nvPr/>
            </p:nvPicPr>
            <p:blipFill>
              <a:blip r:embed="rId15"/>
              <a:stretch>
                <a:fillRect/>
              </a:stretch>
            </p:blipFill>
            <p:spPr>
              <a:xfrm>
                <a:off x="2484193" y="5475880"/>
                <a:ext cx="499335" cy="478426"/>
              </a:xfrm>
              <a:prstGeom prst="rect">
                <a:avLst/>
              </a:prstGeom>
            </p:spPr>
          </p:pic>
          <p:pic>
            <p:nvPicPr>
              <p:cNvPr id="154" name="Picture 153">
                <a:extLst>
                  <a:ext uri="{FF2B5EF4-FFF2-40B4-BE49-F238E27FC236}">
                    <a16:creationId xmlns:a16="http://schemas.microsoft.com/office/drawing/2014/main" id="{FD456065-C812-4D7E-80A2-95EC3F7620F9}"/>
                  </a:ext>
                </a:extLst>
              </p:cNvPr>
              <p:cNvPicPr>
                <a:picLocks noChangeAspect="1"/>
              </p:cNvPicPr>
              <p:nvPr/>
            </p:nvPicPr>
            <p:blipFill>
              <a:blip r:embed="rId16"/>
              <a:stretch>
                <a:fillRect/>
              </a:stretch>
            </p:blipFill>
            <p:spPr>
              <a:xfrm>
                <a:off x="1376590" y="4056558"/>
                <a:ext cx="263660" cy="273802"/>
              </a:xfrm>
              <a:prstGeom prst="rect">
                <a:avLst/>
              </a:prstGeom>
            </p:spPr>
          </p:pic>
          <p:pic>
            <p:nvPicPr>
              <p:cNvPr id="156" name="Picture 155">
                <a:extLst>
                  <a:ext uri="{FF2B5EF4-FFF2-40B4-BE49-F238E27FC236}">
                    <a16:creationId xmlns:a16="http://schemas.microsoft.com/office/drawing/2014/main" id="{2595409A-AAC6-497B-96F0-3C5CA996B85C}"/>
                  </a:ext>
                </a:extLst>
              </p:cNvPr>
              <p:cNvPicPr>
                <a:picLocks noChangeAspect="1"/>
              </p:cNvPicPr>
              <p:nvPr/>
            </p:nvPicPr>
            <p:blipFill rotWithShape="1">
              <a:blip r:embed="rId17"/>
              <a:srcRect l="18449" t="18449" r="18449" b="18449"/>
              <a:stretch/>
            </p:blipFill>
            <p:spPr>
              <a:xfrm>
                <a:off x="3512930" y="3889849"/>
                <a:ext cx="417206" cy="433255"/>
              </a:xfrm>
              <a:prstGeom prst="rect">
                <a:avLst/>
              </a:prstGeom>
            </p:spPr>
          </p:pic>
          <p:pic>
            <p:nvPicPr>
              <p:cNvPr id="158" name="Picture 157" descr="tmpb3jdpwfd">
                <a:extLst>
                  <a:ext uri="{FF2B5EF4-FFF2-40B4-BE49-F238E27FC236}">
                    <a16:creationId xmlns:a16="http://schemas.microsoft.com/office/drawing/2014/main" id="{9CE102EB-F6AD-4370-9EEA-58962F7E50A7}"/>
                  </a:ext>
                </a:extLst>
              </p:cNvPr>
              <p:cNvPicPr>
                <a:picLocks noChangeAspect="1"/>
              </p:cNvPicPr>
              <p:nvPr/>
            </p:nvPicPr>
            <p:blipFill>
              <a:blip r:embed="rId18"/>
              <a:stretch>
                <a:fillRect/>
              </a:stretch>
            </p:blipFill>
            <p:spPr>
              <a:xfrm>
                <a:off x="2874646" y="4916798"/>
                <a:ext cx="941654" cy="687569"/>
              </a:xfrm>
              <a:prstGeom prst="rect">
                <a:avLst/>
              </a:prstGeom>
            </p:spPr>
          </p:pic>
          <p:pic>
            <p:nvPicPr>
              <p:cNvPr id="160" name="Picture 4" descr="Image result for mailchimp logo">
                <a:extLst>
                  <a:ext uri="{FF2B5EF4-FFF2-40B4-BE49-F238E27FC236}">
                    <a16:creationId xmlns:a16="http://schemas.microsoft.com/office/drawing/2014/main" id="{464EA77B-00C4-4200-84F1-405915C41FC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22032" y="3582856"/>
                <a:ext cx="294625" cy="320744"/>
              </a:xfrm>
              <a:prstGeom prst="rect">
                <a:avLst/>
              </a:prstGeom>
              <a:extLst>
                <a:ext uri="{909E8E84-426E-40DD-AFC4-6F175D3DCCD1}">
                  <a14:hiddenFill xmlns:a14="http://schemas.microsoft.com/office/drawing/2010/main">
                    <a:solidFill>
                      <a:srgbClr val="FFFFFF"/>
                    </a:solidFill>
                  </a14:hiddenFill>
                </a:ext>
              </a:extLst>
            </p:spPr>
          </p:pic>
          <p:pic>
            <p:nvPicPr>
              <p:cNvPr id="162" name="Picture 161" descr="tmp1jb5nrdx">
                <a:extLst>
                  <a:ext uri="{FF2B5EF4-FFF2-40B4-BE49-F238E27FC236}">
                    <a16:creationId xmlns:a16="http://schemas.microsoft.com/office/drawing/2014/main" id="{528564A3-8199-4C3F-8B4A-BBFD987FF382}"/>
                  </a:ext>
                </a:extLst>
              </p:cNvPr>
              <p:cNvPicPr>
                <a:picLocks noChangeAspect="1"/>
              </p:cNvPicPr>
              <p:nvPr/>
            </p:nvPicPr>
            <p:blipFill rotWithShape="1">
              <a:blip r:embed="rId20">
                <a:clrChange>
                  <a:clrFrom>
                    <a:srgbClr val="FFFFFF"/>
                  </a:clrFrom>
                  <a:clrTo>
                    <a:srgbClr val="FFFFFF">
                      <a:alpha val="0"/>
                    </a:srgbClr>
                  </a:clrTo>
                </a:clrChange>
              </a:blip>
              <a:srcRect r="66893"/>
              <a:stretch/>
            </p:blipFill>
            <p:spPr>
              <a:xfrm>
                <a:off x="2370869" y="4747557"/>
                <a:ext cx="520839" cy="502366"/>
              </a:xfrm>
              <a:prstGeom prst="rect">
                <a:avLst/>
              </a:prstGeom>
            </p:spPr>
          </p:pic>
          <p:pic>
            <p:nvPicPr>
              <p:cNvPr id="164" name="Picture 163">
                <a:extLst>
                  <a:ext uri="{FF2B5EF4-FFF2-40B4-BE49-F238E27FC236}">
                    <a16:creationId xmlns:a16="http://schemas.microsoft.com/office/drawing/2014/main" id="{881FF843-F640-46FB-8CC7-92B5ACBE205C}"/>
                  </a:ext>
                </a:extLst>
              </p:cNvPr>
              <p:cNvPicPr>
                <a:picLocks noChangeAspect="1"/>
              </p:cNvPicPr>
              <p:nvPr/>
            </p:nvPicPr>
            <p:blipFill>
              <a:blip r:embed="rId21"/>
              <a:stretch>
                <a:fillRect/>
              </a:stretch>
            </p:blipFill>
            <p:spPr>
              <a:xfrm>
                <a:off x="1835201" y="3296164"/>
                <a:ext cx="612393" cy="528261"/>
              </a:xfrm>
              <a:prstGeom prst="rect">
                <a:avLst/>
              </a:prstGeom>
            </p:spPr>
          </p:pic>
          <p:pic>
            <p:nvPicPr>
              <p:cNvPr id="166" name="Picture 165">
                <a:extLst>
                  <a:ext uri="{FF2B5EF4-FFF2-40B4-BE49-F238E27FC236}">
                    <a16:creationId xmlns:a16="http://schemas.microsoft.com/office/drawing/2014/main" id="{5A45ACAD-2F6E-4348-81A7-7A7328131A90}"/>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2743888" y="3281840"/>
                <a:ext cx="826407" cy="653863"/>
              </a:xfrm>
              <a:prstGeom prst="rect">
                <a:avLst/>
              </a:prstGeom>
            </p:spPr>
          </p:pic>
          <p:pic>
            <p:nvPicPr>
              <p:cNvPr id="168" name="Picture 4" descr="Image result for sap">
                <a:extLst>
                  <a:ext uri="{FF2B5EF4-FFF2-40B4-BE49-F238E27FC236}">
                    <a16:creationId xmlns:a16="http://schemas.microsoft.com/office/drawing/2014/main" id="{F7D9587D-7289-47F5-835E-E865506D39D1}"/>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76235" y="5265934"/>
                <a:ext cx="908936" cy="48138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Image result for oracle">
                <a:extLst>
                  <a:ext uri="{FF2B5EF4-FFF2-40B4-BE49-F238E27FC236}">
                    <a16:creationId xmlns:a16="http://schemas.microsoft.com/office/drawing/2014/main" id="{1A79AB65-9C38-4FB0-9DDC-3DA56E9CEF8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24897" y="3950659"/>
                <a:ext cx="1158889" cy="287568"/>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descr="Related image">
                <a:extLst>
                  <a:ext uri="{FF2B5EF4-FFF2-40B4-BE49-F238E27FC236}">
                    <a16:creationId xmlns:a16="http://schemas.microsoft.com/office/drawing/2014/main" id="{335EFC72-1D60-4886-B29F-BEDE7A50E55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144675" y="4273200"/>
                <a:ext cx="523809" cy="543959"/>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5954081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Overview of Data Analysis</a:t>
            </a:r>
          </a:p>
        </p:txBody>
      </p:sp>
      <p:pic>
        <p:nvPicPr>
          <p:cNvPr id="5" name="Picture 4" descr="A picture showing all the different devices in which to run Power BI, including mobile phones and tablets.">
            <a:extLst>
              <a:ext uri="{FF2B5EF4-FFF2-40B4-BE49-F238E27FC236}">
                <a16:creationId xmlns:a16="http://schemas.microsoft.com/office/drawing/2014/main" id="{06C784C7-03ED-4332-8192-C401B7B3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626" y="1830493"/>
            <a:ext cx="7918208" cy="4227407"/>
          </a:xfrm>
          <a:prstGeom prst="rect">
            <a:avLst/>
          </a:prstGeom>
        </p:spPr>
      </p:pic>
      <p:sp>
        <p:nvSpPr>
          <p:cNvPr id="9" name="Text Placeholder 8">
            <a:extLst>
              <a:ext uri="{FF2B5EF4-FFF2-40B4-BE49-F238E27FC236}">
                <a16:creationId xmlns:a16="http://schemas.microsoft.com/office/drawing/2014/main" id="{7EA52A53-8CF7-4143-867A-4E535790696B}"/>
              </a:ext>
            </a:extLst>
          </p:cNvPr>
          <p:cNvSpPr>
            <a:spLocks noGrp="1"/>
          </p:cNvSpPr>
          <p:nvPr>
            <p:ph type="body" sz="quarter" idx="10"/>
          </p:nvPr>
        </p:nvSpPr>
        <p:spPr>
          <a:xfrm>
            <a:off x="398965" y="1856251"/>
            <a:ext cx="3834832" cy="3077766"/>
          </a:xfrm>
        </p:spPr>
        <p:txBody>
          <a:bodyPr/>
          <a:lstStyle/>
          <a:p>
            <a:pPr marL="0" indent="0">
              <a:buNone/>
            </a:pPr>
            <a:r>
              <a:rPr lang="en-US" sz="2400" dirty="0"/>
              <a:t>Data Analysis is telling a story with data.</a:t>
            </a:r>
          </a:p>
          <a:p>
            <a:pPr marL="0" indent="0">
              <a:buNone/>
            </a:pPr>
            <a:endParaRPr lang="en-US" sz="2400" dirty="0"/>
          </a:p>
          <a:p>
            <a:pPr marL="0" indent="0">
              <a:buNone/>
            </a:pPr>
            <a:endParaRPr lang="en-US" sz="2400" dirty="0"/>
          </a:p>
          <a:p>
            <a:pPr marL="0" indent="0">
              <a:buNone/>
            </a:pPr>
            <a:r>
              <a:rPr lang="en-US" sz="2400" dirty="0"/>
              <a:t>Five categories of analytics:</a:t>
            </a:r>
          </a:p>
          <a:p>
            <a:r>
              <a:rPr lang="en-US" sz="2400" dirty="0"/>
              <a:t>Descriptive</a:t>
            </a:r>
          </a:p>
          <a:p>
            <a:r>
              <a:rPr lang="en-US" sz="2400" dirty="0"/>
              <a:t>Diagnostic</a:t>
            </a:r>
          </a:p>
          <a:p>
            <a:r>
              <a:rPr lang="en-US" sz="2400" dirty="0"/>
              <a:t>Predictive</a:t>
            </a:r>
          </a:p>
          <a:p>
            <a:r>
              <a:rPr lang="en-US" sz="2400" dirty="0"/>
              <a:t>Prescriptive</a:t>
            </a:r>
          </a:p>
          <a:p>
            <a:r>
              <a:rPr lang="en-US" sz="2400" dirty="0"/>
              <a:t>Cognitive</a:t>
            </a:r>
          </a:p>
        </p:txBody>
      </p:sp>
    </p:spTree>
    <p:extLst>
      <p:ext uri="{BB962C8B-B14F-4D97-AF65-F5344CB8AC3E}">
        <p14:creationId xmlns:p14="http://schemas.microsoft.com/office/powerpoint/2010/main" val="17325662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F1E4D09-1B4F-44AD-A8F4-90EB0FA188B3}"/>
              </a:ext>
            </a:extLst>
          </p:cNvPr>
          <p:cNvSpPr>
            <a:spLocks noGrp="1"/>
          </p:cNvSpPr>
          <p:nvPr>
            <p:ph type="title"/>
          </p:nvPr>
        </p:nvSpPr>
        <p:spPr/>
        <p:txBody>
          <a:bodyPr/>
          <a:lstStyle/>
          <a:p>
            <a:r>
              <a:rPr lang="en-US" dirty="0"/>
              <a:t>Overview of Data Analysis</a:t>
            </a:r>
            <a:endParaRPr lang="en-IN" dirty="0"/>
          </a:p>
        </p:txBody>
      </p:sp>
      <p:pic>
        <p:nvPicPr>
          <p:cNvPr id="36" name="Picture 35" descr="Icon of a series of bars forming a chart">
            <a:extLst>
              <a:ext uri="{FF2B5EF4-FFF2-40B4-BE49-F238E27FC236}">
                <a16:creationId xmlns:a16="http://schemas.microsoft.com/office/drawing/2014/main" id="{2A36972A-9ABB-4763-954B-61324B0F58DD}"/>
              </a:ext>
            </a:extLst>
          </p:cNvPr>
          <p:cNvPicPr>
            <a:picLocks noChangeAspect="1"/>
          </p:cNvPicPr>
          <p:nvPr/>
        </p:nvPicPr>
        <p:blipFill>
          <a:blip r:embed="rId3"/>
          <a:stretch>
            <a:fillRect/>
          </a:stretch>
        </p:blipFill>
        <p:spPr>
          <a:xfrm>
            <a:off x="817591" y="2029425"/>
            <a:ext cx="1190244" cy="1190244"/>
          </a:xfrm>
          <a:prstGeom prst="rect">
            <a:avLst/>
          </a:prstGeom>
        </p:spPr>
      </p:pic>
      <p:sp>
        <p:nvSpPr>
          <p:cNvPr id="37" name="Rectangle 36">
            <a:extLst>
              <a:ext uri="{FF2B5EF4-FFF2-40B4-BE49-F238E27FC236}">
                <a16:creationId xmlns:a16="http://schemas.microsoft.com/office/drawing/2014/main" id="{3C1BB2D9-66B7-4B07-B8F4-6901665E8F7A}"/>
              </a:ext>
            </a:extLst>
          </p:cNvPr>
          <p:cNvSpPr/>
          <p:nvPr/>
        </p:nvSpPr>
        <p:spPr bwMode="auto">
          <a:xfrm>
            <a:off x="312738"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Descriptive</a:t>
            </a:r>
          </a:p>
        </p:txBody>
      </p:sp>
      <p:pic>
        <p:nvPicPr>
          <p:cNvPr id="38" name="Picture 37" descr="Icon of a meter">
            <a:extLst>
              <a:ext uri="{FF2B5EF4-FFF2-40B4-BE49-F238E27FC236}">
                <a16:creationId xmlns:a16="http://schemas.microsoft.com/office/drawing/2014/main" id="{6B5CDC67-70E8-4205-A057-2868421E80F9}"/>
              </a:ext>
            </a:extLst>
          </p:cNvPr>
          <p:cNvPicPr>
            <a:picLocks noChangeAspect="1"/>
          </p:cNvPicPr>
          <p:nvPr/>
        </p:nvPicPr>
        <p:blipFill>
          <a:blip r:embed="rId4"/>
          <a:stretch>
            <a:fillRect/>
          </a:stretch>
        </p:blipFill>
        <p:spPr>
          <a:xfrm>
            <a:off x="3160806" y="2029425"/>
            <a:ext cx="1190244" cy="1190244"/>
          </a:xfrm>
          <a:prstGeom prst="rect">
            <a:avLst/>
          </a:prstGeom>
        </p:spPr>
      </p:pic>
      <p:sp>
        <p:nvSpPr>
          <p:cNvPr id="39" name="Rectangle 38">
            <a:extLst>
              <a:ext uri="{FF2B5EF4-FFF2-40B4-BE49-F238E27FC236}">
                <a16:creationId xmlns:a16="http://schemas.microsoft.com/office/drawing/2014/main" id="{E58076BD-67C1-43C0-9D10-42C81954842C}"/>
              </a:ext>
            </a:extLst>
          </p:cNvPr>
          <p:cNvSpPr/>
          <p:nvPr/>
        </p:nvSpPr>
        <p:spPr bwMode="auto">
          <a:xfrm>
            <a:off x="2655954"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Diagnostic</a:t>
            </a:r>
          </a:p>
        </p:txBody>
      </p:sp>
      <p:pic>
        <p:nvPicPr>
          <p:cNvPr id="40" name="Picture 39" descr="Icon of a lab flask">
            <a:extLst>
              <a:ext uri="{FF2B5EF4-FFF2-40B4-BE49-F238E27FC236}">
                <a16:creationId xmlns:a16="http://schemas.microsoft.com/office/drawing/2014/main" id="{1BE3AFA9-DE59-4E16-A583-89FDF372C9AA}"/>
              </a:ext>
            </a:extLst>
          </p:cNvPr>
          <p:cNvPicPr>
            <a:picLocks noChangeAspect="1"/>
          </p:cNvPicPr>
          <p:nvPr/>
        </p:nvPicPr>
        <p:blipFill>
          <a:blip r:embed="rId5"/>
          <a:stretch>
            <a:fillRect/>
          </a:stretch>
        </p:blipFill>
        <p:spPr>
          <a:xfrm>
            <a:off x="5508815" y="2029425"/>
            <a:ext cx="1190244" cy="1190244"/>
          </a:xfrm>
          <a:prstGeom prst="rect">
            <a:avLst/>
          </a:prstGeom>
        </p:spPr>
      </p:pic>
      <p:sp>
        <p:nvSpPr>
          <p:cNvPr id="41" name="Rectangle 40">
            <a:extLst>
              <a:ext uri="{FF2B5EF4-FFF2-40B4-BE49-F238E27FC236}">
                <a16:creationId xmlns:a16="http://schemas.microsoft.com/office/drawing/2014/main" id="{9786B533-40F1-4E88-86CA-DDDF419C4C16}"/>
              </a:ext>
            </a:extLst>
          </p:cNvPr>
          <p:cNvSpPr/>
          <p:nvPr/>
        </p:nvSpPr>
        <p:spPr bwMode="auto">
          <a:xfrm>
            <a:off x="4999169"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Predictive</a:t>
            </a:r>
          </a:p>
        </p:txBody>
      </p:sp>
      <p:pic>
        <p:nvPicPr>
          <p:cNvPr id="42" name="Picture 41" descr="Icon of a wrench and a clipboard">
            <a:extLst>
              <a:ext uri="{FF2B5EF4-FFF2-40B4-BE49-F238E27FC236}">
                <a16:creationId xmlns:a16="http://schemas.microsoft.com/office/drawing/2014/main" id="{4853C9E5-16D3-4081-9BDB-2253D9A35FA9}"/>
              </a:ext>
            </a:extLst>
          </p:cNvPr>
          <p:cNvPicPr>
            <a:picLocks noChangeAspect="1"/>
          </p:cNvPicPr>
          <p:nvPr/>
        </p:nvPicPr>
        <p:blipFill>
          <a:blip r:embed="rId6"/>
          <a:stretch>
            <a:fillRect/>
          </a:stretch>
        </p:blipFill>
        <p:spPr>
          <a:xfrm>
            <a:off x="7845712" y="2029425"/>
            <a:ext cx="1190244" cy="1190244"/>
          </a:xfrm>
          <a:prstGeom prst="rect">
            <a:avLst/>
          </a:prstGeom>
        </p:spPr>
      </p:pic>
      <p:sp>
        <p:nvSpPr>
          <p:cNvPr id="43" name="Rectangle 42">
            <a:extLst>
              <a:ext uri="{FF2B5EF4-FFF2-40B4-BE49-F238E27FC236}">
                <a16:creationId xmlns:a16="http://schemas.microsoft.com/office/drawing/2014/main" id="{222B9CEC-D492-45D0-AA23-F0D90E2B98CC}"/>
              </a:ext>
            </a:extLst>
          </p:cNvPr>
          <p:cNvSpPr/>
          <p:nvPr/>
        </p:nvSpPr>
        <p:spPr bwMode="auto">
          <a:xfrm>
            <a:off x="7342385"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Prescriptive</a:t>
            </a:r>
          </a:p>
        </p:txBody>
      </p:sp>
      <p:pic>
        <p:nvPicPr>
          <p:cNvPr id="44" name="Picture 43" descr="Icon of a top view section of human brain">
            <a:extLst>
              <a:ext uri="{FF2B5EF4-FFF2-40B4-BE49-F238E27FC236}">
                <a16:creationId xmlns:a16="http://schemas.microsoft.com/office/drawing/2014/main" id="{9D2B57CE-BA22-4240-8F1E-BB28E05A438C}"/>
              </a:ext>
            </a:extLst>
          </p:cNvPr>
          <p:cNvPicPr>
            <a:picLocks noChangeAspect="1"/>
          </p:cNvPicPr>
          <p:nvPr/>
        </p:nvPicPr>
        <p:blipFill>
          <a:blip r:embed="rId7"/>
          <a:stretch>
            <a:fillRect/>
          </a:stretch>
        </p:blipFill>
        <p:spPr>
          <a:xfrm>
            <a:off x="10188927" y="2029425"/>
            <a:ext cx="1190244" cy="1190244"/>
          </a:xfrm>
          <a:prstGeom prst="rect">
            <a:avLst/>
          </a:prstGeom>
        </p:spPr>
      </p:pic>
      <p:sp>
        <p:nvSpPr>
          <p:cNvPr id="45" name="Rectangle 44">
            <a:extLst>
              <a:ext uri="{FF2B5EF4-FFF2-40B4-BE49-F238E27FC236}">
                <a16:creationId xmlns:a16="http://schemas.microsoft.com/office/drawing/2014/main" id="{0D3B4532-2700-4942-A0E2-21709455CD0E}"/>
              </a:ext>
            </a:extLst>
          </p:cNvPr>
          <p:cNvSpPr/>
          <p:nvPr/>
        </p:nvSpPr>
        <p:spPr bwMode="auto">
          <a:xfrm>
            <a:off x="9685598"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Cognitive</a:t>
            </a:r>
          </a:p>
        </p:txBody>
      </p:sp>
      <p:sp>
        <p:nvSpPr>
          <p:cNvPr id="46" name="Speech Bubble: Rectangle 45">
            <a:extLst>
              <a:ext uri="{FF2B5EF4-FFF2-40B4-BE49-F238E27FC236}">
                <a16:creationId xmlns:a16="http://schemas.microsoft.com/office/drawing/2014/main" id="{5C4BAD69-5C42-4B0D-94F3-0FC4DB4DE35C}"/>
              </a:ext>
            </a:extLst>
          </p:cNvPr>
          <p:cNvSpPr/>
          <p:nvPr/>
        </p:nvSpPr>
        <p:spPr bwMode="auto">
          <a:xfrm>
            <a:off x="312738" y="4011697"/>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Descriptive analytics helps answer questions about what has happened, based on historical data</a:t>
            </a:r>
            <a:endParaRPr lang="en-IN" sz="1600" dirty="0" err="1">
              <a:solidFill>
                <a:schemeClr val="tx1">
                  <a:lumMod val="95000"/>
                  <a:lumOff val="5000"/>
                </a:schemeClr>
              </a:solidFill>
              <a:ea typeface="Segoe UI" pitchFamily="34" charset="0"/>
              <a:cs typeface="Segoe UI" pitchFamily="34" charset="0"/>
            </a:endParaRPr>
          </a:p>
        </p:txBody>
      </p:sp>
      <p:sp>
        <p:nvSpPr>
          <p:cNvPr id="47" name="Speech Bubble: Rectangle 46">
            <a:extLst>
              <a:ext uri="{FF2B5EF4-FFF2-40B4-BE49-F238E27FC236}">
                <a16:creationId xmlns:a16="http://schemas.microsoft.com/office/drawing/2014/main" id="{03A199F0-8239-427B-B3D8-EAE07634BF0F}"/>
              </a:ext>
            </a:extLst>
          </p:cNvPr>
          <p:cNvSpPr/>
          <p:nvPr/>
        </p:nvSpPr>
        <p:spPr bwMode="auto">
          <a:xfrm>
            <a:off x="2761859" y="4003710"/>
            <a:ext cx="2237310" cy="263967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Diagnostic analytics techniques take the findings from descriptive analytics and </a:t>
            </a:r>
            <a:r>
              <a:rPr lang="en-US" sz="1600" dirty="0">
                <a:solidFill>
                  <a:srgbClr val="FF0000"/>
                </a:solidFill>
                <a:ea typeface="Segoe UI" pitchFamily="34" charset="0"/>
                <a:cs typeface="Segoe UI" pitchFamily="34" charset="0"/>
              </a:rPr>
              <a:t>dig deeper to find the cause. </a:t>
            </a:r>
            <a:endParaRPr lang="en-IN" sz="1600" dirty="0" err="1">
              <a:solidFill>
                <a:srgbClr val="FF0000"/>
              </a:solidFill>
              <a:ea typeface="Segoe UI" pitchFamily="34" charset="0"/>
              <a:cs typeface="Segoe UI" pitchFamily="34" charset="0"/>
            </a:endParaRPr>
          </a:p>
        </p:txBody>
      </p:sp>
      <p:sp>
        <p:nvSpPr>
          <p:cNvPr id="48" name="Speech Bubble: Rectangle 47">
            <a:extLst>
              <a:ext uri="{FF2B5EF4-FFF2-40B4-BE49-F238E27FC236}">
                <a16:creationId xmlns:a16="http://schemas.microsoft.com/office/drawing/2014/main" id="{DC63C728-1C7C-49B6-93AB-3AB7CECD90D7}"/>
              </a:ext>
            </a:extLst>
          </p:cNvPr>
          <p:cNvSpPr/>
          <p:nvPr/>
        </p:nvSpPr>
        <p:spPr bwMode="auto">
          <a:xfrm>
            <a:off x="5105075" y="4000546"/>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Predictive analytics techniques use historical data to identify trends and determine if they're likely to recur. </a:t>
            </a:r>
            <a:endParaRPr lang="en-IN" sz="1600" dirty="0" err="1">
              <a:solidFill>
                <a:schemeClr val="tx1">
                  <a:lumMod val="95000"/>
                  <a:lumOff val="5000"/>
                </a:schemeClr>
              </a:solidFill>
              <a:ea typeface="Segoe UI" pitchFamily="34" charset="0"/>
              <a:cs typeface="Segoe UI" pitchFamily="34" charset="0"/>
            </a:endParaRPr>
          </a:p>
        </p:txBody>
      </p:sp>
      <p:sp>
        <p:nvSpPr>
          <p:cNvPr id="49" name="Speech Bubble: Rectangle 48">
            <a:extLst>
              <a:ext uri="{FF2B5EF4-FFF2-40B4-BE49-F238E27FC236}">
                <a16:creationId xmlns:a16="http://schemas.microsoft.com/office/drawing/2014/main" id="{74712F3C-6B81-4319-921C-644E8D96084B}"/>
              </a:ext>
            </a:extLst>
          </p:cNvPr>
          <p:cNvSpPr/>
          <p:nvPr/>
        </p:nvSpPr>
        <p:spPr bwMode="auto">
          <a:xfrm>
            <a:off x="7448288" y="4000545"/>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Prescriptive Analysis, use insights from predictive analytics, data-driven decisions can be made. </a:t>
            </a:r>
            <a:endParaRPr lang="en-IN" sz="1600" dirty="0" err="1">
              <a:solidFill>
                <a:schemeClr val="tx1">
                  <a:lumMod val="95000"/>
                  <a:lumOff val="5000"/>
                </a:schemeClr>
              </a:solidFill>
              <a:ea typeface="Segoe UI" pitchFamily="34" charset="0"/>
              <a:cs typeface="Segoe UI" pitchFamily="34" charset="0"/>
            </a:endParaRPr>
          </a:p>
        </p:txBody>
      </p:sp>
      <p:sp>
        <p:nvSpPr>
          <p:cNvPr id="50" name="Speech Bubble: Rectangle 49">
            <a:extLst>
              <a:ext uri="{FF2B5EF4-FFF2-40B4-BE49-F238E27FC236}">
                <a16:creationId xmlns:a16="http://schemas.microsoft.com/office/drawing/2014/main" id="{8608C035-95EE-4181-813A-FE1634731721}"/>
              </a:ext>
            </a:extLst>
          </p:cNvPr>
          <p:cNvSpPr/>
          <p:nvPr/>
        </p:nvSpPr>
        <p:spPr bwMode="auto">
          <a:xfrm>
            <a:off x="9791501" y="4000544"/>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Cognitive analytics helps you to learn what might happen if circumstances change and how you might handle these situations, derive conclusions based on existing knowledge bases</a:t>
            </a:r>
            <a:endParaRPr lang="en-IN" sz="1600" dirty="0" err="1">
              <a:solidFill>
                <a:schemeClr val="tx1">
                  <a:lumMod val="95000"/>
                  <a:lumOff val="5000"/>
                </a:schemeClr>
              </a:solidFill>
              <a:ea typeface="Segoe UI" pitchFamily="34" charset="0"/>
              <a:cs typeface="Segoe UI" pitchFamily="34" charset="0"/>
            </a:endParaRPr>
          </a:p>
        </p:txBody>
      </p:sp>
      <p:sp>
        <p:nvSpPr>
          <p:cNvPr id="51" name="Speech Bubble: Rectangle 50">
            <a:extLst>
              <a:ext uri="{FF2B5EF4-FFF2-40B4-BE49-F238E27FC236}">
                <a16:creationId xmlns:a16="http://schemas.microsoft.com/office/drawing/2014/main" id="{BF47277D-E4EC-4905-A4CC-8E3B8B0E6815}"/>
              </a:ext>
            </a:extLst>
          </p:cNvPr>
          <p:cNvSpPr/>
          <p:nvPr/>
        </p:nvSpPr>
        <p:spPr bwMode="auto">
          <a:xfrm>
            <a:off x="416252" y="1246643"/>
            <a:ext cx="2261003" cy="613560"/>
          </a:xfrm>
          <a:prstGeom prst="wedgeRectCallout">
            <a:avLst>
              <a:gd name="adj1" fmla="val -15983"/>
              <a:gd name="adj2" fmla="val 8073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What is happening in my business? </a:t>
            </a:r>
            <a:endParaRPr lang="en-IN" sz="1600" dirty="0" err="1">
              <a:solidFill>
                <a:schemeClr val="tx1">
                  <a:lumMod val="95000"/>
                  <a:lumOff val="5000"/>
                </a:schemeClr>
              </a:solidFill>
              <a:ea typeface="Segoe UI" pitchFamily="34" charset="0"/>
              <a:cs typeface="Segoe UI" pitchFamily="34" charset="0"/>
            </a:endParaRPr>
          </a:p>
        </p:txBody>
      </p:sp>
      <p:sp>
        <p:nvSpPr>
          <p:cNvPr id="52" name="Speech Bubble: Rectangle 51">
            <a:extLst>
              <a:ext uri="{FF2B5EF4-FFF2-40B4-BE49-F238E27FC236}">
                <a16:creationId xmlns:a16="http://schemas.microsoft.com/office/drawing/2014/main" id="{C3ED6B5E-5FC6-43F3-ADB9-8BB3F3F3F0EB}"/>
              </a:ext>
            </a:extLst>
          </p:cNvPr>
          <p:cNvSpPr/>
          <p:nvPr/>
        </p:nvSpPr>
        <p:spPr bwMode="auto">
          <a:xfrm>
            <a:off x="2738166" y="1284691"/>
            <a:ext cx="2261003" cy="613560"/>
          </a:xfrm>
          <a:prstGeom prst="wedgeRectCallout">
            <a:avLst>
              <a:gd name="adj1" fmla="val -15983"/>
              <a:gd name="adj2" fmla="val 8073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Why it is happening in your business</a:t>
            </a:r>
            <a:endParaRPr lang="en-IN" sz="1600" dirty="0" err="1">
              <a:solidFill>
                <a:schemeClr val="tx1">
                  <a:lumMod val="95000"/>
                  <a:lumOff val="5000"/>
                </a:schemeClr>
              </a:solidFill>
              <a:ea typeface="Segoe UI" pitchFamily="34" charset="0"/>
              <a:cs typeface="Segoe UI" pitchFamily="34" charset="0"/>
            </a:endParaRPr>
          </a:p>
        </p:txBody>
      </p:sp>
      <p:sp>
        <p:nvSpPr>
          <p:cNvPr id="53" name="Speech Bubble: Rectangle 52">
            <a:extLst>
              <a:ext uri="{FF2B5EF4-FFF2-40B4-BE49-F238E27FC236}">
                <a16:creationId xmlns:a16="http://schemas.microsoft.com/office/drawing/2014/main" id="{AE43E508-01D2-4301-A634-BAC70F1917C1}"/>
              </a:ext>
            </a:extLst>
          </p:cNvPr>
          <p:cNvSpPr/>
          <p:nvPr/>
        </p:nvSpPr>
        <p:spPr bwMode="auto">
          <a:xfrm>
            <a:off x="5122656" y="493507"/>
            <a:ext cx="2325632" cy="1329146"/>
          </a:xfrm>
          <a:prstGeom prst="wedgeRectCallout">
            <a:avLst>
              <a:gd name="adj1" fmla="val -15164"/>
              <a:gd name="adj2" fmla="val 70704"/>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What is likely to happen in the future based on previous trends and patterns?</a:t>
            </a:r>
            <a:endParaRPr lang="en-IN" sz="1600" dirty="0" err="1">
              <a:solidFill>
                <a:schemeClr val="tx1">
                  <a:lumMod val="95000"/>
                  <a:lumOff val="5000"/>
                </a:schemeClr>
              </a:solidFill>
              <a:ea typeface="Segoe UI" pitchFamily="34" charset="0"/>
              <a:cs typeface="Segoe UI" pitchFamily="34" charset="0"/>
            </a:endParaRPr>
          </a:p>
        </p:txBody>
      </p:sp>
      <p:sp>
        <p:nvSpPr>
          <p:cNvPr id="54" name="Speech Bubble: Rectangle 53">
            <a:extLst>
              <a:ext uri="{FF2B5EF4-FFF2-40B4-BE49-F238E27FC236}">
                <a16:creationId xmlns:a16="http://schemas.microsoft.com/office/drawing/2014/main" id="{FCD8B481-0D8A-4BEF-8FC0-491F870EAD42}"/>
              </a:ext>
            </a:extLst>
          </p:cNvPr>
          <p:cNvSpPr/>
          <p:nvPr/>
        </p:nvSpPr>
        <p:spPr bwMode="auto">
          <a:xfrm>
            <a:off x="7571775" y="493507"/>
            <a:ext cx="2113823" cy="1329146"/>
          </a:xfrm>
          <a:prstGeom prst="wedgeRectCallout">
            <a:avLst>
              <a:gd name="adj1" fmla="val -15983"/>
              <a:gd name="adj2" fmla="val 664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Determine best course of action to choose to bypass or eliminate future issues</a:t>
            </a:r>
            <a:endParaRPr lang="en-IN" sz="1600" dirty="0" err="1">
              <a:solidFill>
                <a:schemeClr val="tx1">
                  <a:lumMod val="95000"/>
                  <a:lumOff val="5000"/>
                </a:schemeClr>
              </a:solidFill>
              <a:ea typeface="Segoe UI" pitchFamily="34" charset="0"/>
              <a:cs typeface="Segoe UI" pitchFamily="34" charset="0"/>
            </a:endParaRPr>
          </a:p>
        </p:txBody>
      </p:sp>
      <p:sp>
        <p:nvSpPr>
          <p:cNvPr id="55" name="Speech Bubble: Rectangle 54">
            <a:extLst>
              <a:ext uri="{FF2B5EF4-FFF2-40B4-BE49-F238E27FC236}">
                <a16:creationId xmlns:a16="http://schemas.microsoft.com/office/drawing/2014/main" id="{0D3F4B45-C0EF-48FA-8D5B-573892CCD01E}"/>
              </a:ext>
            </a:extLst>
          </p:cNvPr>
          <p:cNvSpPr/>
          <p:nvPr/>
        </p:nvSpPr>
        <p:spPr bwMode="auto">
          <a:xfrm>
            <a:off x="9859809" y="493507"/>
            <a:ext cx="2237310" cy="1329146"/>
          </a:xfrm>
          <a:prstGeom prst="wedgeRectCallout">
            <a:avLst>
              <a:gd name="adj1" fmla="val -15983"/>
              <a:gd name="adj2" fmla="val 67838"/>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Combines different technologies like artificial intelligence, machine-learning algorithms, </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86310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anim calcmode="lin" valueType="num">
                                      <p:cBhvr>
                                        <p:cTn id="14" dur="1000" fill="hold"/>
                                        <p:tgtEl>
                                          <p:spTgt spid="51"/>
                                        </p:tgtEl>
                                        <p:attrNameLst>
                                          <p:attrName>ppt_x</p:attrName>
                                        </p:attrNameLst>
                                      </p:cBhvr>
                                      <p:tavLst>
                                        <p:tav tm="0">
                                          <p:val>
                                            <p:strVal val="#ppt_x"/>
                                          </p:val>
                                        </p:tav>
                                        <p:tav tm="100000">
                                          <p:val>
                                            <p:strVal val="#ppt_x"/>
                                          </p:val>
                                        </p:tav>
                                      </p:tavLst>
                                    </p:anim>
                                    <p:anim calcmode="lin" valueType="num">
                                      <p:cBhvr>
                                        <p:cTn id="15" dur="1000" fill="hold"/>
                                        <p:tgtEl>
                                          <p:spTgt spid="5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1000"/>
                                        <p:tgtEl>
                                          <p:spTgt spid="52"/>
                                        </p:tgtEl>
                                      </p:cBhvr>
                                    </p:animEffect>
                                    <p:anim calcmode="lin" valueType="num">
                                      <p:cBhvr>
                                        <p:cTn id="26" dur="1000" fill="hold"/>
                                        <p:tgtEl>
                                          <p:spTgt spid="52"/>
                                        </p:tgtEl>
                                        <p:attrNameLst>
                                          <p:attrName>ppt_x</p:attrName>
                                        </p:attrNameLst>
                                      </p:cBhvr>
                                      <p:tavLst>
                                        <p:tav tm="0">
                                          <p:val>
                                            <p:strVal val="#ppt_x"/>
                                          </p:val>
                                        </p:tav>
                                        <p:tav tm="100000">
                                          <p:val>
                                            <p:strVal val="#ppt_x"/>
                                          </p:val>
                                        </p:tav>
                                      </p:tavLst>
                                    </p:anim>
                                    <p:anim calcmode="lin" valueType="num">
                                      <p:cBhvr>
                                        <p:cTn id="27" dur="1000" fill="hold"/>
                                        <p:tgtEl>
                                          <p:spTgt spid="5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anim calcmode="lin" valueType="num">
                                      <p:cBhvr>
                                        <p:cTn id="44" dur="1000" fill="hold"/>
                                        <p:tgtEl>
                                          <p:spTgt spid="49"/>
                                        </p:tgtEl>
                                        <p:attrNameLst>
                                          <p:attrName>ppt_x</p:attrName>
                                        </p:attrNameLst>
                                      </p:cBhvr>
                                      <p:tavLst>
                                        <p:tav tm="0">
                                          <p:val>
                                            <p:strVal val="#ppt_x"/>
                                          </p:val>
                                        </p:tav>
                                        <p:tav tm="100000">
                                          <p:val>
                                            <p:strVal val="#ppt_x"/>
                                          </p:val>
                                        </p:tav>
                                      </p:tavLst>
                                    </p:anim>
                                    <p:anim calcmode="lin" valueType="num">
                                      <p:cBhvr>
                                        <p:cTn id="45" dur="1000" fill="hold"/>
                                        <p:tgtEl>
                                          <p:spTgt spid="4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1000"/>
                                        <p:tgtEl>
                                          <p:spTgt spid="54"/>
                                        </p:tgtEl>
                                      </p:cBhvr>
                                    </p:animEffect>
                                    <p:anim calcmode="lin" valueType="num">
                                      <p:cBhvr>
                                        <p:cTn id="50" dur="1000" fill="hold"/>
                                        <p:tgtEl>
                                          <p:spTgt spid="54"/>
                                        </p:tgtEl>
                                        <p:attrNameLst>
                                          <p:attrName>ppt_x</p:attrName>
                                        </p:attrNameLst>
                                      </p:cBhvr>
                                      <p:tavLst>
                                        <p:tav tm="0">
                                          <p:val>
                                            <p:strVal val="#ppt_x"/>
                                          </p:val>
                                        </p:tav>
                                        <p:tav tm="100000">
                                          <p:val>
                                            <p:strVal val="#ppt_x"/>
                                          </p:val>
                                        </p:tav>
                                      </p:tavLst>
                                    </p:anim>
                                    <p:anim calcmode="lin" valueType="num">
                                      <p:cBhvr>
                                        <p:cTn id="51" dur="1000" fill="hold"/>
                                        <p:tgtEl>
                                          <p:spTgt spid="54"/>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0"/>
                                        <p:tgtEl>
                                          <p:spTgt spid="50"/>
                                        </p:tgtEl>
                                      </p:cBhvr>
                                    </p:animEffect>
                                    <p:anim calcmode="lin" valueType="num">
                                      <p:cBhvr>
                                        <p:cTn id="56" dur="1000" fill="hold"/>
                                        <p:tgtEl>
                                          <p:spTgt spid="50"/>
                                        </p:tgtEl>
                                        <p:attrNameLst>
                                          <p:attrName>ppt_x</p:attrName>
                                        </p:attrNameLst>
                                      </p:cBhvr>
                                      <p:tavLst>
                                        <p:tav tm="0">
                                          <p:val>
                                            <p:strVal val="#ppt_x"/>
                                          </p:val>
                                        </p:tav>
                                        <p:tav tm="100000">
                                          <p:val>
                                            <p:strVal val="#ppt_x"/>
                                          </p:val>
                                        </p:tav>
                                      </p:tavLst>
                                    </p:anim>
                                    <p:anim calcmode="lin" valueType="num">
                                      <p:cBhvr>
                                        <p:cTn id="57" dur="1000" fill="hold"/>
                                        <p:tgtEl>
                                          <p:spTgt spid="50"/>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1000"/>
                                        <p:tgtEl>
                                          <p:spTgt spid="55"/>
                                        </p:tgtEl>
                                      </p:cBhvr>
                                    </p:animEffect>
                                    <p:anim calcmode="lin" valueType="num">
                                      <p:cBhvr>
                                        <p:cTn id="62" dur="1000" fill="hold"/>
                                        <p:tgtEl>
                                          <p:spTgt spid="55"/>
                                        </p:tgtEl>
                                        <p:attrNameLst>
                                          <p:attrName>ppt_x</p:attrName>
                                        </p:attrNameLst>
                                      </p:cBhvr>
                                      <p:tavLst>
                                        <p:tav tm="0">
                                          <p:val>
                                            <p:strVal val="#ppt_x"/>
                                          </p:val>
                                        </p:tav>
                                        <p:tav tm="100000">
                                          <p:val>
                                            <p:strVal val="#ppt_x"/>
                                          </p:val>
                                        </p:tav>
                                      </p:tavLst>
                                    </p:anim>
                                    <p:anim calcmode="lin" valueType="num">
                                      <p:cBhvr>
                                        <p:cTn id="6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Roles in Data</a:t>
            </a:r>
          </a:p>
        </p:txBody>
      </p:sp>
      <p:pic>
        <p:nvPicPr>
          <p:cNvPr id="4" name="Picture 3" descr="A  picture showing the different roles and personas, including Data Analyst, Data Engineer, and Data Scientist. ">
            <a:extLst>
              <a:ext uri="{FF2B5EF4-FFF2-40B4-BE49-F238E27FC236}">
                <a16:creationId xmlns:a16="http://schemas.microsoft.com/office/drawing/2014/main" id="{84BE0D05-7B10-4B21-8840-0B888FEDF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66" y="1664812"/>
            <a:ext cx="11189741" cy="3137955"/>
          </a:xfrm>
          <a:prstGeom prst="rect">
            <a:avLst/>
          </a:prstGeom>
        </p:spPr>
      </p:pic>
      <p:sp>
        <p:nvSpPr>
          <p:cNvPr id="2" name="Speech Bubble: Rectangle 1">
            <a:extLst>
              <a:ext uri="{FF2B5EF4-FFF2-40B4-BE49-F238E27FC236}">
                <a16:creationId xmlns:a16="http://schemas.microsoft.com/office/drawing/2014/main" id="{48D278C2-3D99-45AB-B835-49F27ED84A4F}"/>
              </a:ext>
            </a:extLst>
          </p:cNvPr>
          <p:cNvSpPr/>
          <p:nvPr/>
        </p:nvSpPr>
        <p:spPr bwMode="auto">
          <a:xfrm>
            <a:off x="151946" y="5858483"/>
            <a:ext cx="5923787" cy="937583"/>
          </a:xfrm>
          <a:prstGeom prst="wedgeRectCallout">
            <a:avLst>
              <a:gd name="adj1" fmla="val -28506"/>
              <a:gd name="adj2" fmla="val -20332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A business analyst is closer to the business itself and is a specialist on interpreting the data that comes from the visualization. </a:t>
            </a:r>
            <a:endParaRPr lang="en-IN" sz="1600" dirty="0" err="1">
              <a:solidFill>
                <a:schemeClr val="tx1">
                  <a:lumMod val="95000"/>
                  <a:lumOff val="5000"/>
                </a:schemeClr>
              </a:solidFill>
              <a:ea typeface="Segoe UI" pitchFamily="34" charset="0"/>
              <a:cs typeface="Segoe UI" pitchFamily="34" charset="0"/>
            </a:endParaRPr>
          </a:p>
        </p:txBody>
      </p:sp>
      <p:sp>
        <p:nvSpPr>
          <p:cNvPr id="5" name="Speech Bubble: Rectangle 4">
            <a:extLst>
              <a:ext uri="{FF2B5EF4-FFF2-40B4-BE49-F238E27FC236}">
                <a16:creationId xmlns:a16="http://schemas.microsoft.com/office/drawing/2014/main" id="{07C236BC-C7B6-4CC1-864E-485ADB8EB369}"/>
              </a:ext>
            </a:extLst>
          </p:cNvPr>
          <p:cNvSpPr/>
          <p:nvPr/>
        </p:nvSpPr>
        <p:spPr bwMode="auto">
          <a:xfrm>
            <a:off x="2810039" y="523051"/>
            <a:ext cx="7307738" cy="918373"/>
          </a:xfrm>
          <a:prstGeom prst="wedgeRectCallout">
            <a:avLst>
              <a:gd name="adj1" fmla="val -34519"/>
              <a:gd name="adj2" fmla="val 100554"/>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Responsible for profiling, cleaning, and transforming data, designing, and building scalable and performant data models, and enabling and implementing the advanced analytics capabilities into reports for analysis. </a:t>
            </a:r>
            <a:endParaRPr lang="en-IN" sz="1600" dirty="0" err="1">
              <a:solidFill>
                <a:schemeClr val="tx1">
                  <a:lumMod val="95000"/>
                  <a:lumOff val="5000"/>
                </a:schemeClr>
              </a:soli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E17BE99D-32A7-46FE-A5DA-4C968661F50B}"/>
              </a:ext>
            </a:extLst>
          </p:cNvPr>
          <p:cNvSpPr/>
          <p:nvPr/>
        </p:nvSpPr>
        <p:spPr bwMode="auto">
          <a:xfrm>
            <a:off x="2788181" y="5053078"/>
            <a:ext cx="5923786" cy="728369"/>
          </a:xfrm>
          <a:prstGeom prst="wedgeRectCallout">
            <a:avLst>
              <a:gd name="adj1" fmla="val 5629"/>
              <a:gd name="adj2" fmla="val -99542"/>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Use of on-premises and cloud data services and tools to take, sending out, and transform data from multiple sources</a:t>
            </a:r>
            <a:endParaRPr lang="en-IN" sz="1600" dirty="0" err="1">
              <a:solidFill>
                <a:schemeClr val="tx1">
                  <a:lumMod val="95000"/>
                  <a:lumOff val="5000"/>
                </a:schemeClr>
              </a:solidFill>
              <a:ea typeface="Segoe UI" pitchFamily="34" charset="0"/>
              <a:cs typeface="Segoe UI" pitchFamily="34" charset="0"/>
            </a:endParaRPr>
          </a:p>
        </p:txBody>
      </p:sp>
      <p:sp>
        <p:nvSpPr>
          <p:cNvPr id="7" name="Speech Bubble: Rectangle 6">
            <a:extLst>
              <a:ext uri="{FF2B5EF4-FFF2-40B4-BE49-F238E27FC236}">
                <a16:creationId xmlns:a16="http://schemas.microsoft.com/office/drawing/2014/main" id="{B9934844-B92C-44B9-A63D-13617971D21E}"/>
              </a:ext>
            </a:extLst>
          </p:cNvPr>
          <p:cNvSpPr/>
          <p:nvPr/>
        </p:nvSpPr>
        <p:spPr bwMode="auto">
          <a:xfrm>
            <a:off x="6360743" y="5844928"/>
            <a:ext cx="5288932" cy="937583"/>
          </a:xfrm>
          <a:prstGeom prst="wedgeRectCallout">
            <a:avLst>
              <a:gd name="adj1" fmla="val 24"/>
              <a:gd name="adj2" fmla="val -176412"/>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Perform advanced analytics to extract value from data. Their work can vary from descriptive analytics to predictive analytics. </a:t>
            </a:r>
            <a:endParaRPr lang="en-IN" sz="1600" dirty="0" err="1">
              <a:solidFill>
                <a:schemeClr val="tx1">
                  <a:lumMod val="95000"/>
                  <a:lumOff val="5000"/>
                </a:schemeClr>
              </a:solidFill>
              <a:ea typeface="Segoe UI" pitchFamily="34" charset="0"/>
              <a:cs typeface="Segoe UI" pitchFamily="34" charset="0"/>
            </a:endParaRPr>
          </a:p>
        </p:txBody>
      </p:sp>
      <p:grpSp>
        <p:nvGrpSpPr>
          <p:cNvPr id="61" name="Group 60" descr="Text box containing exams associated with each role. Data Analyst is associated with DA-100, Data Engineer is DP-203, Data Scientist is DP-100, and Database Administrator is DP-300.">
            <a:extLst>
              <a:ext uri="{FF2B5EF4-FFF2-40B4-BE49-F238E27FC236}">
                <a16:creationId xmlns:a16="http://schemas.microsoft.com/office/drawing/2014/main" id="{775C4843-D3FD-4C7F-96BF-8D03BB370EC8}"/>
              </a:ext>
            </a:extLst>
          </p:cNvPr>
          <p:cNvGrpSpPr/>
          <p:nvPr/>
        </p:nvGrpSpPr>
        <p:grpSpPr>
          <a:xfrm>
            <a:off x="751181" y="4587624"/>
            <a:ext cx="10898494" cy="584621"/>
            <a:chOff x="768990" y="5204375"/>
            <a:chExt cx="10898494" cy="584621"/>
          </a:xfrm>
        </p:grpSpPr>
        <p:sp>
          <p:nvSpPr>
            <p:cNvPr id="62" name="Rectangle: Rounded Corners 61">
              <a:extLst>
                <a:ext uri="{FF2B5EF4-FFF2-40B4-BE49-F238E27FC236}">
                  <a16:creationId xmlns:a16="http://schemas.microsoft.com/office/drawing/2014/main" id="{C259BF87-8A53-43F4-82AB-F78212AC74DE}"/>
                </a:ext>
              </a:extLst>
            </p:cNvPr>
            <p:cNvSpPr/>
            <p:nvPr/>
          </p:nvSpPr>
          <p:spPr bwMode="auto">
            <a:xfrm>
              <a:off x="768990" y="5219526"/>
              <a:ext cx="10898494" cy="56947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9AEB63F2-1D50-4982-885D-B59CA72B8945}"/>
                </a:ext>
              </a:extLst>
            </p:cNvPr>
            <p:cNvSpPr txBox="1"/>
            <p:nvPr/>
          </p:nvSpPr>
          <p:spPr>
            <a:xfrm>
              <a:off x="2811561"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DA-100</a:t>
              </a:r>
            </a:p>
          </p:txBody>
        </p:sp>
        <p:sp>
          <p:nvSpPr>
            <p:cNvPr id="64" name="TextBox 63">
              <a:extLst>
                <a:ext uri="{FF2B5EF4-FFF2-40B4-BE49-F238E27FC236}">
                  <a16:creationId xmlns:a16="http://schemas.microsoft.com/office/drawing/2014/main" id="{217511AF-BF22-4345-8073-63A662AB6848}"/>
                </a:ext>
              </a:extLst>
            </p:cNvPr>
            <p:cNvSpPr txBox="1"/>
            <p:nvPr/>
          </p:nvSpPr>
          <p:spPr>
            <a:xfrm>
              <a:off x="4919304"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DP-203</a:t>
              </a:r>
            </a:p>
          </p:txBody>
        </p:sp>
        <p:sp>
          <p:nvSpPr>
            <p:cNvPr id="65" name="TextBox 64">
              <a:extLst>
                <a:ext uri="{FF2B5EF4-FFF2-40B4-BE49-F238E27FC236}">
                  <a16:creationId xmlns:a16="http://schemas.microsoft.com/office/drawing/2014/main" id="{75AEB8D6-5E8F-4135-944B-1011D9FA3329}"/>
                </a:ext>
              </a:extLst>
            </p:cNvPr>
            <p:cNvSpPr txBox="1"/>
            <p:nvPr/>
          </p:nvSpPr>
          <p:spPr>
            <a:xfrm>
              <a:off x="7095180"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DP-100</a:t>
              </a:r>
            </a:p>
          </p:txBody>
        </p:sp>
        <p:sp>
          <p:nvSpPr>
            <p:cNvPr id="66" name="TextBox 65">
              <a:extLst>
                <a:ext uri="{FF2B5EF4-FFF2-40B4-BE49-F238E27FC236}">
                  <a16:creationId xmlns:a16="http://schemas.microsoft.com/office/drawing/2014/main" id="{5C95A069-A199-4293-A20C-C8EBD32F1EF4}"/>
                </a:ext>
              </a:extLst>
            </p:cNvPr>
            <p:cNvSpPr txBox="1"/>
            <p:nvPr/>
          </p:nvSpPr>
          <p:spPr>
            <a:xfrm>
              <a:off x="9052318"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DP-300</a:t>
              </a:r>
            </a:p>
          </p:txBody>
        </p:sp>
      </p:gr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Tasks of a Data Analyst</a:t>
            </a:r>
          </a:p>
        </p:txBody>
      </p:sp>
      <p:pic>
        <p:nvPicPr>
          <p:cNvPr id="4" name="Picture 3" descr="An image showing the different tasks of a data analyst, including prepare, model, visualize, analyze, and manage.">
            <a:extLst>
              <a:ext uri="{FF2B5EF4-FFF2-40B4-BE49-F238E27FC236}">
                <a16:creationId xmlns:a16="http://schemas.microsoft.com/office/drawing/2014/main" id="{5CBC8257-CC42-4F20-B84E-AAD67BFB6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743" y="1804225"/>
            <a:ext cx="9298988" cy="4309068"/>
          </a:xfrm>
          <a:prstGeom prst="rect">
            <a:avLst/>
          </a:prstGeom>
        </p:spPr>
      </p:pic>
      <p:sp>
        <p:nvSpPr>
          <p:cNvPr id="5" name="Speech Bubble: Rectangle 4">
            <a:extLst>
              <a:ext uri="{FF2B5EF4-FFF2-40B4-BE49-F238E27FC236}">
                <a16:creationId xmlns:a16="http://schemas.microsoft.com/office/drawing/2014/main" id="{60E21380-E0D0-4EE1-AA2B-1E3C6B0796B0}"/>
              </a:ext>
            </a:extLst>
          </p:cNvPr>
          <p:cNvSpPr/>
          <p:nvPr/>
        </p:nvSpPr>
        <p:spPr bwMode="auto">
          <a:xfrm>
            <a:off x="4690587" y="1148429"/>
            <a:ext cx="7307738" cy="397483"/>
          </a:xfrm>
          <a:prstGeom prst="wedgeRectCallout">
            <a:avLst>
              <a:gd name="adj1" fmla="val -26903"/>
              <a:gd name="adj2" fmla="val 43876"/>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Model has a vital impact on application reporting and data analysis</a:t>
            </a:r>
            <a:endParaRPr lang="en-IN" sz="1600" dirty="0" err="1">
              <a:solidFill>
                <a:schemeClr val="tx1">
                  <a:lumMod val="95000"/>
                  <a:lumOff val="5000"/>
                </a:schemeClr>
              </a:soli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CB0C9D53-D393-4130-8779-A7DF9ADA0BC2}"/>
              </a:ext>
            </a:extLst>
          </p:cNvPr>
          <p:cNvSpPr/>
          <p:nvPr/>
        </p:nvSpPr>
        <p:spPr bwMode="auto">
          <a:xfrm>
            <a:off x="4690587" y="697937"/>
            <a:ext cx="7307738" cy="397483"/>
          </a:xfrm>
          <a:prstGeom prst="wedgeRectCallout">
            <a:avLst>
              <a:gd name="adj1" fmla="val -25633"/>
              <a:gd name="adj2" fmla="val -1613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Model is how your entities are related to each other</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3005486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6117D7-211F-4122-BA63-FF0F93B0DE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21C9B6-98DF-4A8B-B6EA-C8EDA1665AB2}">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3745F64B-D39C-47A7-B7F3-87004D75E2F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5989</Words>
  <Application>Microsoft Office PowerPoint</Application>
  <PresentationFormat>Custom</PresentationFormat>
  <Paragraphs>339</Paragraphs>
  <Slides>27</Slides>
  <Notes>23</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27</vt:i4>
      </vt:variant>
    </vt:vector>
  </HeadingPairs>
  <TitlesOfParts>
    <vt:vector size="42" baseType="lpstr">
      <vt:lpstr>-apple-system</vt:lpstr>
      <vt:lpstr>Arial</vt:lpstr>
      <vt:lpstr>Arial</vt:lpstr>
      <vt:lpstr>Consolas</vt:lpstr>
      <vt:lpstr>Core Sans A 25 ExtraLight</vt:lpstr>
      <vt:lpstr>Segoe UI</vt:lpstr>
      <vt:lpstr>Segoe UI Light</vt:lpstr>
      <vt:lpstr>Segoe UI Semibold</vt:lpstr>
      <vt:lpstr>Segoe UI Semilight</vt:lpstr>
      <vt:lpstr>Wingdings</vt:lpstr>
      <vt:lpstr>Azure 1</vt:lpstr>
      <vt:lpstr>Azure 2</vt:lpstr>
      <vt:lpstr>Dynamics 365</vt:lpstr>
      <vt:lpstr>Office 365 PPT Template - 2017</vt:lpstr>
      <vt:lpstr>think-cell Slide</vt:lpstr>
      <vt:lpstr>PowerPoint Presentation</vt:lpstr>
      <vt:lpstr>Learning Objectives</vt:lpstr>
      <vt:lpstr>Module 1: Getting Started with Microsoft Data Analytics</vt:lpstr>
      <vt:lpstr>Lesson 1:  Data Analytics  and Microsoft</vt:lpstr>
      <vt:lpstr>Introduction</vt:lpstr>
      <vt:lpstr>Overview of Data Analysis</vt:lpstr>
      <vt:lpstr>Overview of Data Analysis</vt:lpstr>
      <vt:lpstr>Roles in Data</vt:lpstr>
      <vt:lpstr>Tasks of a Data Analyst</vt:lpstr>
      <vt:lpstr>Review Questions</vt:lpstr>
      <vt:lpstr>Lesson 2: Getting Started with Power BI</vt:lpstr>
      <vt:lpstr>Introduction to Power BI</vt:lpstr>
      <vt:lpstr>Architecture</vt:lpstr>
      <vt:lpstr>Use Power BI</vt:lpstr>
      <vt:lpstr>Building Blocks of Power BI</vt:lpstr>
      <vt:lpstr>Common Flow Of Activity</vt:lpstr>
      <vt:lpstr>Power BI App</vt:lpstr>
      <vt:lpstr>Touring and Using Power BI</vt:lpstr>
      <vt:lpstr>Review Questions (2)</vt:lpstr>
      <vt:lpstr>Lesson 1:  Get data from various data sources</vt:lpstr>
      <vt:lpstr>Introduction to getting data</vt:lpstr>
      <vt:lpstr>Get data from flat files</vt:lpstr>
      <vt:lpstr>Get data from relational data sources</vt:lpstr>
      <vt:lpstr>Get data from NoSQL</vt:lpstr>
      <vt:lpstr>Get data from applications</vt:lpstr>
      <vt:lpstr>Get data from Analysis Services</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2021-03-24T21:18:59Z</dcterms:created>
  <dcterms:modified xsi:type="dcterms:W3CDTF">2022-04-19T08:17:19Z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xd_ProgID">
    <vt:lpwstr/>
  </property>
  <property fmtid="{D5CDD505-2E9C-101B-9397-08002B2CF9AE}" pid="5" name="MSIP_Label_f42aa342-8706-4288-bd11-ebb85995028c_Enabled">
    <vt:lpwstr>True</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